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38" y="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3227BC29-11FB-46EB-80A7-8FE741BB8100}" type="datetimeFigureOut">
              <a:rPr lang="en-US" smtClean="0"/>
              <a:pPr/>
              <a:t>4/21/2013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1BF4D6-13B8-4586-91B5-D0B4A10CAC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227BC29-11FB-46EB-80A7-8FE741BB8100}" type="datetimeFigureOut">
              <a:rPr lang="en-US" smtClean="0"/>
              <a:pPr/>
              <a:t>4/21/2013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1BF4D6-13B8-4586-91B5-D0B4A10CAC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227BC29-11FB-46EB-80A7-8FE741BB8100}" type="datetimeFigureOut">
              <a:rPr lang="en-US" smtClean="0"/>
              <a:pPr/>
              <a:t>4/21/2013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1BF4D6-13B8-4586-91B5-D0B4A10CAC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227BC29-11FB-46EB-80A7-8FE741BB8100}" type="datetimeFigureOut">
              <a:rPr lang="en-US" smtClean="0"/>
              <a:pPr/>
              <a:t>4/21/2013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1BF4D6-13B8-4586-91B5-D0B4A10CAC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227BC29-11FB-46EB-80A7-8FE741BB8100}" type="datetimeFigureOut">
              <a:rPr lang="en-US" smtClean="0"/>
              <a:pPr/>
              <a:t>4/21/2013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1BF4D6-13B8-4586-91B5-D0B4A10CAC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227BC29-11FB-46EB-80A7-8FE741BB8100}" type="datetimeFigureOut">
              <a:rPr lang="en-US" smtClean="0"/>
              <a:pPr/>
              <a:t>4/21/2013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1BF4D6-13B8-4586-91B5-D0B4A10CAC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227BC29-11FB-46EB-80A7-8FE741BB8100}" type="datetimeFigureOut">
              <a:rPr lang="en-US" smtClean="0"/>
              <a:pPr/>
              <a:t>4/21/2013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C1BF4D6-13B8-4586-91B5-D0B4A10CAC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227BC29-11FB-46EB-80A7-8FE741BB8100}" type="datetimeFigureOut">
              <a:rPr lang="en-US" smtClean="0"/>
              <a:pPr/>
              <a:t>4/21/2013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C1BF4D6-13B8-4586-91B5-D0B4A10CAC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227BC29-11FB-46EB-80A7-8FE741BB8100}" type="datetimeFigureOut">
              <a:rPr lang="en-US" smtClean="0"/>
              <a:pPr/>
              <a:t>4/21/2013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C1BF4D6-13B8-4586-91B5-D0B4A10CAC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227BC29-11FB-46EB-80A7-8FE741BB8100}" type="datetimeFigureOut">
              <a:rPr lang="en-US" smtClean="0"/>
              <a:pPr/>
              <a:t>4/21/2013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1BF4D6-13B8-4586-91B5-D0B4A10CAC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227BC29-11FB-46EB-80A7-8FE741BB8100}" type="datetimeFigureOut">
              <a:rPr lang="en-US" smtClean="0"/>
              <a:pPr/>
              <a:t>4/21/2013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1BF4D6-13B8-4586-91B5-D0B4A10CAC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3227BC29-11FB-46EB-80A7-8FE741BB8100}" type="datetimeFigureOut">
              <a:rPr lang="en-US" smtClean="0"/>
              <a:pPr/>
              <a:t>4/21/2013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C1BF4D6-13B8-4586-91B5-D0B4A10CAC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lueletterbible.org/" TargetMode="External"/><Relationship Id="rId2" Type="http://schemas.openxmlformats.org/officeDocument/2006/relationships/hyperlink" Target="http://www.biblereview.com/" TargetMode="External"/><Relationship Id="rId1" Type="http://schemas.openxmlformats.org/officeDocument/2006/relationships/slideLayout" Target="../slideLayouts/slideLayout2.xml"/><Relationship Id="rId4" Type="http://schemas.openxmlformats.org/officeDocument/2006/relationships/hyperlink" Target="http://www.biblegatewa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Origins of the Bible</a:t>
            </a:r>
            <a:endParaRPr lang="en-US" dirty="0"/>
          </a:p>
        </p:txBody>
      </p:sp>
      <p:sp>
        <p:nvSpPr>
          <p:cNvPr id="3" name="Subtitle 2"/>
          <p:cNvSpPr>
            <a:spLocks noGrp="1"/>
          </p:cNvSpPr>
          <p:nvPr>
            <p:ph type="subTitle" idx="1"/>
          </p:nvPr>
        </p:nvSpPr>
        <p:spPr/>
        <p:txBody>
          <a:bodyPr/>
          <a:lstStyle/>
          <a:p>
            <a:r>
              <a:rPr lang="en-US" dirty="0" smtClean="0"/>
              <a:t>The New Testament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 </a:t>
            </a:r>
            <a:endParaRPr lang="en-US" dirty="0"/>
          </a:p>
        </p:txBody>
      </p:sp>
      <p:sp>
        <p:nvSpPr>
          <p:cNvPr id="3" name="Content Placeholder 2"/>
          <p:cNvSpPr>
            <a:spLocks noGrp="1"/>
          </p:cNvSpPr>
          <p:nvPr>
            <p:ph idx="1"/>
          </p:nvPr>
        </p:nvSpPr>
        <p:spPr/>
        <p:txBody>
          <a:bodyPr/>
          <a:lstStyle/>
          <a:p>
            <a:r>
              <a:rPr lang="en-US" dirty="0" smtClean="0"/>
              <a:t>The claim is that these books add to our knowledge of the Biblical period and to Christian thought.</a:t>
            </a:r>
          </a:p>
          <a:p>
            <a:r>
              <a:rPr lang="en-US" dirty="0" smtClean="0"/>
              <a:t>But:</a:t>
            </a:r>
          </a:p>
          <a:p>
            <a:pPr marL="971550" lvl="1" indent="-514350">
              <a:buFont typeface="+mj-lt"/>
              <a:buAutoNum type="arabicPeriod"/>
            </a:pPr>
            <a:r>
              <a:rPr lang="en-US" dirty="0" smtClean="0"/>
              <a:t>These Books were known to the Church</a:t>
            </a:r>
          </a:p>
          <a:p>
            <a:pPr marL="971550" lvl="1" indent="-514350">
              <a:buFont typeface="+mj-lt"/>
              <a:buAutoNum type="arabicPeriod"/>
            </a:pPr>
            <a:r>
              <a:rPr lang="en-US" dirty="0" smtClean="0"/>
              <a:t>They were rejected because they were heretical;</a:t>
            </a:r>
          </a:p>
          <a:p>
            <a:pPr marL="971550" lvl="1" indent="-514350">
              <a:buFont typeface="+mj-lt"/>
              <a:buAutoNum type="arabicPeriod"/>
            </a:pPr>
            <a:r>
              <a:rPr lang="en-US" dirty="0" smtClean="0"/>
              <a:t>They taught from  Gnostic, Aryan or other heretical positions.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These books are all found in 1945-1947 in the dig at Nag </a:t>
            </a:r>
            <a:r>
              <a:rPr lang="en-US" dirty="0" err="1" smtClean="0"/>
              <a:t>Hammadi</a:t>
            </a:r>
            <a:r>
              <a:rPr lang="en-US" dirty="0" smtClean="0"/>
              <a:t>.</a:t>
            </a:r>
          </a:p>
          <a:p>
            <a:r>
              <a:rPr lang="en-US" dirty="0" smtClean="0"/>
              <a:t>Nag </a:t>
            </a:r>
            <a:r>
              <a:rPr lang="en-US" dirty="0" err="1" smtClean="0"/>
              <a:t>Hammadi</a:t>
            </a:r>
            <a:r>
              <a:rPr lang="en-US" dirty="0" smtClean="0"/>
              <a:t> was a Gnostic sect of Christianity in Egypt, considered by the Coptic Church, the Eastern Church, and the Roman Church to be heretics and out of line of Christian Doctrine. </a:t>
            </a:r>
          </a:p>
          <a:p>
            <a:r>
              <a:rPr lang="en-US" dirty="0" smtClean="0"/>
              <a:t>Nag </a:t>
            </a:r>
            <a:r>
              <a:rPr lang="en-US" dirty="0" err="1" smtClean="0"/>
              <a:t>Hammadi</a:t>
            </a:r>
            <a:r>
              <a:rPr lang="en-US" dirty="0" smtClean="0"/>
              <a:t> writings tend to post-date the Apostolic period, except perhaps for the Gospel of Truth, but its </a:t>
            </a:r>
            <a:r>
              <a:rPr lang="en-US" dirty="0" err="1" smtClean="0"/>
              <a:t>gnostic</a:t>
            </a:r>
            <a:r>
              <a:rPr lang="en-US" dirty="0" smtClean="0"/>
              <a:t> character is </a:t>
            </a:r>
            <a:r>
              <a:rPr lang="en-US" dirty="0" err="1" smtClean="0"/>
              <a:t>indisputed</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Canonicity of the New Testament</a:t>
            </a:r>
          </a:p>
          <a:p>
            <a:pPr lvl="1"/>
            <a:r>
              <a:rPr lang="en-US" dirty="0" smtClean="0"/>
              <a:t>Evolved within the Church itself.</a:t>
            </a:r>
          </a:p>
          <a:p>
            <a:pPr lvl="1"/>
            <a:r>
              <a:rPr lang="en-US" dirty="0" smtClean="0"/>
              <a:t>Council of Hippo 393– Augustine was there--- </a:t>
            </a:r>
          </a:p>
          <a:p>
            <a:pPr lvl="1"/>
            <a:r>
              <a:rPr lang="en-US" dirty="0" smtClean="0"/>
              <a:t>Council at Carthage– Chaired by Augustine– codified the books in general usage.  They matched the books we have today.</a:t>
            </a:r>
          </a:p>
          <a:p>
            <a:r>
              <a:rPr lang="en-US" dirty="0" smtClean="0"/>
              <a:t>Books in controversy:</a:t>
            </a:r>
          </a:p>
          <a:p>
            <a:pPr lvl="1"/>
            <a:r>
              <a:rPr lang="en-US" dirty="0" smtClean="0"/>
              <a:t>Hebrews– mostly because of questions of authorship</a:t>
            </a:r>
          </a:p>
          <a:p>
            <a:pPr lvl="1"/>
            <a:r>
              <a:rPr lang="en-US" dirty="0" smtClean="0"/>
              <a:t>James– works verses</a:t>
            </a:r>
          </a:p>
          <a:p>
            <a:pPr lvl="1"/>
            <a:r>
              <a:rPr lang="en-US" dirty="0" smtClean="0"/>
              <a:t>2</a:t>
            </a:r>
            <a:r>
              <a:rPr lang="en-US" baseline="30000" dirty="0" smtClean="0"/>
              <a:t>nd</a:t>
            </a:r>
            <a:r>
              <a:rPr lang="en-US" dirty="0" smtClean="0"/>
              <a:t> Peter, 3</a:t>
            </a:r>
            <a:r>
              <a:rPr lang="en-US" baseline="30000" dirty="0" smtClean="0"/>
              <a:t>rd</a:t>
            </a:r>
            <a:r>
              <a:rPr lang="en-US" dirty="0" smtClean="0"/>
              <a:t> John.  3</a:t>
            </a:r>
            <a:r>
              <a:rPr lang="en-US" baseline="30000" dirty="0" smtClean="0"/>
              <a:t>rd</a:t>
            </a:r>
            <a:r>
              <a:rPr lang="en-US" dirty="0" smtClean="0"/>
              <a:t> John because it was generally placed in 2</a:t>
            </a:r>
            <a:r>
              <a:rPr lang="en-US" baseline="30000" dirty="0" smtClean="0"/>
              <a:t>nd</a:t>
            </a:r>
            <a:r>
              <a:rPr lang="en-US" dirty="0" smtClean="0"/>
              <a:t> John.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 what about the New Testament?</a:t>
            </a:r>
          </a:p>
          <a:p>
            <a:pPr lvl="1"/>
            <a:r>
              <a:rPr lang="en-US" dirty="0" smtClean="0"/>
              <a:t>The Books that have been added have been considered and rejected by the Church because they were heretical.</a:t>
            </a:r>
          </a:p>
          <a:p>
            <a:pPr lvl="1"/>
            <a:r>
              <a:rPr lang="en-US" dirty="0" smtClean="0"/>
              <a:t>The Books in the NT demonstrate</a:t>
            </a:r>
          </a:p>
          <a:p>
            <a:pPr lvl="1"/>
            <a:r>
              <a:rPr lang="en-US" dirty="0" smtClean="0"/>
              <a:t>Authenticity– from the Apostolic Period</a:t>
            </a:r>
          </a:p>
          <a:p>
            <a:pPr lvl="1"/>
            <a:r>
              <a:rPr lang="en-US" dirty="0" smtClean="0"/>
              <a:t>Inspiration– demonstrated influence in Lives</a:t>
            </a:r>
          </a:p>
          <a:p>
            <a:r>
              <a:rPr lang="en-US" dirty="0" smtClean="0"/>
              <a:t>The New Testament Canon was established by 300 AD, and many challengers to the Canon were evaluated and rejected.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Sources and Authors</a:t>
            </a:r>
          </a:p>
          <a:p>
            <a:pPr lvl="1"/>
            <a:r>
              <a:rPr lang="en-US" dirty="0" smtClean="0"/>
              <a:t>Bruce, F.F.  Many titles.</a:t>
            </a:r>
          </a:p>
          <a:p>
            <a:pPr lvl="1"/>
            <a:r>
              <a:rPr lang="en-US" dirty="0" smtClean="0"/>
              <a:t> </a:t>
            </a:r>
            <a:r>
              <a:rPr lang="en-US" dirty="0" smtClean="0"/>
              <a:t>Little, Paul. Know Why You Believe</a:t>
            </a:r>
          </a:p>
          <a:p>
            <a:pPr lvl="1"/>
            <a:r>
              <a:rPr lang="en-US" dirty="0" smtClean="0"/>
              <a:t>Meyer, H.A.W., Critical and Exegetical Handbook on the Gospels of Mark and </a:t>
            </a:r>
            <a:r>
              <a:rPr lang="en-US" dirty="0" smtClean="0"/>
              <a:t>Luke</a:t>
            </a:r>
          </a:p>
          <a:p>
            <a:pPr lvl="1"/>
            <a:r>
              <a:rPr lang="en-US" dirty="0" smtClean="0"/>
              <a:t>Nash, Ronald.  Christianity in the Hellenistic World</a:t>
            </a:r>
            <a:endParaRPr lang="en-US" dirty="0" smtClean="0"/>
          </a:p>
          <a:p>
            <a:pPr lvl="1"/>
            <a:r>
              <a:rPr lang="en-US" dirty="0" smtClean="0"/>
              <a:t>Ryrie, Charles, </a:t>
            </a:r>
            <a:r>
              <a:rPr lang="en-US" dirty="0" smtClean="0"/>
              <a:t>Various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a:t>
            </a:r>
            <a:endParaRPr lang="en-US" dirty="0"/>
          </a:p>
        </p:txBody>
      </p:sp>
      <p:sp>
        <p:nvSpPr>
          <p:cNvPr id="3" name="Content Placeholder 2"/>
          <p:cNvSpPr>
            <a:spLocks noGrp="1"/>
          </p:cNvSpPr>
          <p:nvPr>
            <p:ph idx="1"/>
          </p:nvPr>
        </p:nvSpPr>
        <p:spPr>
          <a:xfrm>
            <a:off x="1066800" y="1295400"/>
            <a:ext cx="7620000" cy="4830763"/>
          </a:xfrm>
        </p:spPr>
        <p:txBody>
          <a:bodyPr/>
          <a:lstStyle/>
          <a:p>
            <a:r>
              <a:rPr lang="en-US" dirty="0" smtClean="0"/>
              <a:t>Sources</a:t>
            </a:r>
          </a:p>
          <a:p>
            <a:pPr lvl="1"/>
            <a:r>
              <a:rPr lang="en-US" dirty="0" err="1" smtClean="0"/>
              <a:t>Scroggie</a:t>
            </a:r>
            <a:r>
              <a:rPr lang="en-US" dirty="0" smtClean="0"/>
              <a:t>, W. Graham.  A Guide to the Gospels.</a:t>
            </a:r>
          </a:p>
          <a:p>
            <a:pPr lvl="1"/>
            <a:r>
              <a:rPr lang="en-US" dirty="0" err="1" smtClean="0"/>
              <a:t>Scroggie</a:t>
            </a:r>
            <a:r>
              <a:rPr lang="en-US" dirty="0" smtClean="0"/>
              <a:t>, W. Graham.  Is the Bible the Word of God?</a:t>
            </a:r>
          </a:p>
          <a:p>
            <a:r>
              <a:rPr lang="en-US" dirty="0" smtClean="0"/>
              <a:t>Web Pages</a:t>
            </a:r>
          </a:p>
          <a:p>
            <a:pPr lvl="1"/>
            <a:r>
              <a:rPr lang="en-US" dirty="0" smtClean="0">
                <a:hlinkClick r:id="rId2"/>
              </a:rPr>
              <a:t>www.biblereview.com</a:t>
            </a:r>
            <a:endParaRPr lang="en-US" dirty="0" smtClean="0"/>
          </a:p>
          <a:p>
            <a:pPr lvl="1"/>
            <a:r>
              <a:rPr lang="en-US" dirty="0" smtClean="0">
                <a:hlinkClick r:id="rId3"/>
              </a:rPr>
              <a:t>www.blueletterbible.org</a:t>
            </a:r>
            <a:endParaRPr lang="en-US" dirty="0" smtClean="0"/>
          </a:p>
          <a:p>
            <a:pPr lvl="1"/>
            <a:r>
              <a:rPr lang="en-US" dirty="0" smtClean="0">
                <a:hlinkClick r:id="rId4"/>
              </a:rPr>
              <a:t>www.biblegateway.com</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a:t>
            </a:r>
            <a:endParaRPr lang="en-US" dirty="0"/>
          </a:p>
        </p:txBody>
      </p:sp>
      <p:sp>
        <p:nvSpPr>
          <p:cNvPr id="3" name="Content Placeholder 2"/>
          <p:cNvSpPr>
            <a:spLocks noGrp="1"/>
          </p:cNvSpPr>
          <p:nvPr>
            <p:ph idx="1"/>
          </p:nvPr>
        </p:nvSpPr>
        <p:spPr/>
        <p:txBody>
          <a:bodyPr/>
          <a:lstStyle/>
          <a:p>
            <a:r>
              <a:rPr lang="en-US" dirty="0" smtClean="0"/>
              <a:t>Key Concepts</a:t>
            </a:r>
          </a:p>
          <a:p>
            <a:pPr lvl="1"/>
            <a:r>
              <a:rPr lang="en-US" dirty="0" smtClean="0"/>
              <a:t>Inspiration.  Defined as “The Process</a:t>
            </a:r>
          </a:p>
          <a:p>
            <a:pPr lvl="1"/>
            <a:r>
              <a:rPr lang="en-US" dirty="0" smtClean="0"/>
              <a:t>Canon</a:t>
            </a:r>
          </a:p>
          <a:p>
            <a:pPr lvl="1"/>
            <a:r>
              <a:rPr lang="en-US" dirty="0" err="1" smtClean="0"/>
              <a:t>Deuterocanon</a:t>
            </a:r>
            <a:endParaRPr lang="en-US" dirty="0" smtClean="0"/>
          </a:p>
          <a:p>
            <a:pPr lvl="1"/>
            <a:r>
              <a:rPr lang="en-US" dirty="0" smtClean="0"/>
              <a:t>Apocrypha</a:t>
            </a:r>
          </a:p>
          <a:p>
            <a:pPr lvl="1"/>
            <a:r>
              <a:rPr lang="en-US" dirty="0" err="1" smtClean="0"/>
              <a:t>Pseudopigrapha</a:t>
            </a:r>
            <a:endParaRPr lang="en-US" dirty="0" smtClean="0"/>
          </a:p>
          <a:p>
            <a:pPr lvl="1"/>
            <a:r>
              <a:rPr lang="en-US" dirty="0" err="1"/>
              <a:t>H</a:t>
            </a:r>
            <a:r>
              <a:rPr lang="en-US" dirty="0" err="1" smtClean="0"/>
              <a:t>omologoumena</a:t>
            </a:r>
            <a:r>
              <a:rPr lang="en-US" dirty="0" smtClean="0"/>
              <a:t> – Accepted Books</a:t>
            </a:r>
          </a:p>
          <a:p>
            <a:pPr lvl="1"/>
            <a:r>
              <a:rPr lang="en-US" dirty="0" err="1" smtClean="0"/>
              <a:t>Antilegomen</a:t>
            </a:r>
            <a:r>
              <a:rPr lang="en-US" dirty="0" smtClean="0"/>
              <a:t>– disputed Books</a:t>
            </a:r>
          </a:p>
          <a:p>
            <a:pPr>
              <a:buNone/>
            </a:pPr>
            <a:endParaRPr lang="en-US"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a:t>
            </a:r>
            <a:endParaRPr lang="en-US" dirty="0"/>
          </a:p>
        </p:txBody>
      </p:sp>
      <p:sp>
        <p:nvSpPr>
          <p:cNvPr id="3" name="Content Placeholder 2"/>
          <p:cNvSpPr>
            <a:spLocks noGrp="1"/>
          </p:cNvSpPr>
          <p:nvPr>
            <p:ph idx="1"/>
          </p:nvPr>
        </p:nvSpPr>
        <p:spPr>
          <a:xfrm>
            <a:off x="685800" y="1219200"/>
            <a:ext cx="8001000" cy="4906963"/>
          </a:xfrm>
        </p:spPr>
        <p:txBody>
          <a:bodyPr>
            <a:normAutofit fontScale="92500" lnSpcReduction="10000"/>
          </a:bodyPr>
          <a:lstStyle/>
          <a:p>
            <a:r>
              <a:rPr lang="en-US" dirty="0" smtClean="0"/>
              <a:t>Key People influencing the Canon</a:t>
            </a:r>
          </a:p>
          <a:p>
            <a:r>
              <a:rPr lang="en-US" dirty="0" smtClean="0"/>
              <a:t>Heresies</a:t>
            </a:r>
          </a:p>
          <a:p>
            <a:pPr lvl="1"/>
            <a:r>
              <a:rPr lang="en-US" dirty="0" err="1" smtClean="0"/>
              <a:t>Marcion</a:t>
            </a:r>
            <a:r>
              <a:rPr lang="en-US" dirty="0" smtClean="0"/>
              <a:t>–(140 ad) first list of books. He argued the church should reject the OT as a flawed view of God.</a:t>
            </a:r>
          </a:p>
          <a:p>
            <a:pPr lvl="1"/>
            <a:r>
              <a:rPr lang="en-US" dirty="0" smtClean="0"/>
              <a:t>Gnostics (34ad-240ad) (Nag </a:t>
            </a:r>
            <a:r>
              <a:rPr lang="en-US" dirty="0" err="1" smtClean="0"/>
              <a:t>Hammadi</a:t>
            </a:r>
            <a:r>
              <a:rPr lang="en-US" dirty="0" smtClean="0"/>
              <a:t> collection, Gospel of Thomas, Gospel of Mary Magdalene)</a:t>
            </a:r>
          </a:p>
          <a:p>
            <a:pPr lvl="1"/>
            <a:r>
              <a:rPr lang="en-US" dirty="0" err="1" smtClean="0"/>
              <a:t>Montanism</a:t>
            </a:r>
            <a:r>
              <a:rPr lang="en-US" dirty="0" smtClean="0"/>
              <a:t>,  </a:t>
            </a:r>
            <a:r>
              <a:rPr lang="en-US" dirty="0" err="1" smtClean="0"/>
              <a:t>Montanus</a:t>
            </a:r>
            <a:r>
              <a:rPr lang="en-US" dirty="0" smtClean="0"/>
              <a:t> (156ad) believed he was the mouthpiece of God and he was to prepare the way for the New Jerusalem, which would come to Phrygia.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a:t>
            </a:r>
            <a:endParaRPr lang="en-US" dirty="0"/>
          </a:p>
        </p:txBody>
      </p:sp>
      <p:sp>
        <p:nvSpPr>
          <p:cNvPr id="3" name="Content Placeholder 2"/>
          <p:cNvSpPr>
            <a:spLocks noGrp="1"/>
          </p:cNvSpPr>
          <p:nvPr>
            <p:ph idx="1"/>
          </p:nvPr>
        </p:nvSpPr>
        <p:spPr>
          <a:xfrm>
            <a:off x="685800" y="1295400"/>
            <a:ext cx="8001000" cy="4830763"/>
          </a:xfrm>
        </p:spPr>
        <p:txBody>
          <a:bodyPr>
            <a:normAutofit fontScale="92500" lnSpcReduction="10000"/>
          </a:bodyPr>
          <a:lstStyle/>
          <a:p>
            <a:r>
              <a:rPr lang="en-US" dirty="0" smtClean="0"/>
              <a:t>Church Fathers establishing the Canon</a:t>
            </a:r>
          </a:p>
          <a:p>
            <a:r>
              <a:rPr lang="en-US" dirty="0" err="1" smtClean="0"/>
              <a:t>Muratorian</a:t>
            </a:r>
            <a:r>
              <a:rPr lang="en-US" dirty="0" smtClean="0"/>
              <a:t> Canon– a list of books translated in 1740. Considered to be the earliest list of canon books. Similar to our modern Canon.</a:t>
            </a:r>
          </a:p>
          <a:p>
            <a:r>
              <a:rPr lang="en-US" dirty="0" err="1" smtClean="0"/>
              <a:t>Irenaeus</a:t>
            </a:r>
            <a:r>
              <a:rPr lang="en-US" dirty="0" smtClean="0"/>
              <a:t> (130-200ad) Who refers to most of the modern Canon.</a:t>
            </a:r>
          </a:p>
          <a:p>
            <a:r>
              <a:rPr lang="en-US" dirty="0" smtClean="0"/>
              <a:t>Tertullian (160-220) He did not consider Hebrews canonical.  Most of the rest included,  but he combines Peter and John as single letters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a:t>
            </a:r>
            <a:endParaRPr lang="en-US" dirty="0"/>
          </a:p>
        </p:txBody>
      </p:sp>
      <p:sp>
        <p:nvSpPr>
          <p:cNvPr id="3" name="Content Placeholder 2"/>
          <p:cNvSpPr>
            <a:spLocks noGrp="1"/>
          </p:cNvSpPr>
          <p:nvPr>
            <p:ph idx="1"/>
          </p:nvPr>
        </p:nvSpPr>
        <p:spPr/>
        <p:txBody>
          <a:bodyPr>
            <a:normAutofit lnSpcReduction="10000"/>
          </a:bodyPr>
          <a:lstStyle/>
          <a:p>
            <a:r>
              <a:rPr lang="en-US" dirty="0" smtClean="0"/>
              <a:t>Origen (ca.185-254) Notes that 2</a:t>
            </a:r>
            <a:r>
              <a:rPr lang="en-US" baseline="30000" dirty="0" smtClean="0"/>
              <a:t>nd</a:t>
            </a:r>
            <a:r>
              <a:rPr lang="en-US" dirty="0" smtClean="0"/>
              <a:t> Peter, 2</a:t>
            </a:r>
            <a:r>
              <a:rPr lang="en-US" baseline="30000" dirty="0" smtClean="0"/>
              <a:t>nd</a:t>
            </a:r>
            <a:r>
              <a:rPr lang="en-US" dirty="0" smtClean="0"/>
              <a:t> and 3</a:t>
            </a:r>
            <a:r>
              <a:rPr lang="en-US" baseline="30000" dirty="0" smtClean="0"/>
              <a:t>rd</a:t>
            </a:r>
            <a:r>
              <a:rPr lang="en-US" dirty="0" smtClean="0"/>
              <a:t> John disputed.</a:t>
            </a:r>
          </a:p>
          <a:p>
            <a:r>
              <a:rPr lang="en-US" dirty="0" smtClean="0"/>
              <a:t>By 220, the Canon included</a:t>
            </a:r>
          </a:p>
          <a:p>
            <a:pPr lvl="1"/>
            <a:r>
              <a:rPr lang="en-US" dirty="0" smtClean="0"/>
              <a:t>The Four Gospels, specifically rejecting the Gospel of Truth, and Gospel of Thomas</a:t>
            </a:r>
          </a:p>
          <a:p>
            <a:pPr lvl="1"/>
            <a:r>
              <a:rPr lang="en-US" dirty="0" smtClean="0"/>
              <a:t>Acts</a:t>
            </a:r>
          </a:p>
          <a:p>
            <a:pPr lvl="1"/>
            <a:r>
              <a:rPr lang="en-US" dirty="0" smtClean="0"/>
              <a:t>The Pauline letters</a:t>
            </a:r>
          </a:p>
          <a:p>
            <a:pPr lvl="1"/>
            <a:r>
              <a:rPr lang="en-US" dirty="0" smtClean="0"/>
              <a:t>General Epistles, with debate over Hebrews and James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a:t>
            </a:r>
            <a:endParaRPr lang="en-US" dirty="0"/>
          </a:p>
        </p:txBody>
      </p:sp>
      <p:sp>
        <p:nvSpPr>
          <p:cNvPr id="3" name="Content Placeholder 2"/>
          <p:cNvSpPr>
            <a:spLocks noGrp="1"/>
          </p:cNvSpPr>
          <p:nvPr>
            <p:ph idx="1"/>
          </p:nvPr>
        </p:nvSpPr>
        <p:spPr/>
        <p:txBody>
          <a:bodyPr/>
          <a:lstStyle/>
          <a:p>
            <a:r>
              <a:rPr lang="en-US" dirty="0" smtClean="0"/>
              <a:t>Now, let us consider the New Testament by major division.</a:t>
            </a:r>
          </a:p>
          <a:p>
            <a:r>
              <a:rPr lang="en-US" dirty="0" smtClean="0"/>
              <a:t>There are many ways to divide the New Testament, but for our purposes, I want to consider:</a:t>
            </a:r>
          </a:p>
          <a:p>
            <a:pPr lvl="1"/>
            <a:r>
              <a:rPr lang="en-US" dirty="0" smtClean="0"/>
              <a:t>Gospels (and Acts)</a:t>
            </a:r>
          </a:p>
          <a:p>
            <a:pPr lvl="1"/>
            <a:r>
              <a:rPr lang="en-US" dirty="0" smtClean="0"/>
              <a:t>Pauline Letters</a:t>
            </a:r>
          </a:p>
          <a:p>
            <a:pPr lvl="1"/>
            <a:r>
              <a:rPr lang="en-US" dirty="0" smtClean="0"/>
              <a:t>General Epistles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a:t>
            </a:r>
            <a:endParaRPr lang="en-US" dirty="0"/>
          </a:p>
        </p:txBody>
      </p:sp>
      <p:sp>
        <p:nvSpPr>
          <p:cNvPr id="3" name="Content Placeholder 2"/>
          <p:cNvSpPr>
            <a:spLocks noGrp="1"/>
          </p:cNvSpPr>
          <p:nvPr>
            <p:ph idx="1"/>
          </p:nvPr>
        </p:nvSpPr>
        <p:spPr>
          <a:xfrm>
            <a:off x="457200" y="1219200"/>
            <a:ext cx="8229600" cy="5257800"/>
          </a:xfrm>
        </p:spPr>
        <p:txBody>
          <a:bodyPr>
            <a:normAutofit lnSpcReduction="10000"/>
          </a:bodyPr>
          <a:lstStyle/>
          <a:p>
            <a:r>
              <a:rPr lang="en-US" dirty="0" smtClean="0"/>
              <a:t>The Gospels.</a:t>
            </a:r>
          </a:p>
          <a:p>
            <a:r>
              <a:rPr lang="en-US" dirty="0" smtClean="0"/>
              <a:t>That there are only four authoritative Gospels is established very early.</a:t>
            </a:r>
          </a:p>
          <a:p>
            <a:pPr lvl="1"/>
            <a:r>
              <a:rPr lang="en-US" dirty="0" smtClean="0"/>
              <a:t>There were other writings about Jesus known during the Apostolic period (Luke 1:1)</a:t>
            </a:r>
          </a:p>
          <a:p>
            <a:pPr lvl="1"/>
            <a:r>
              <a:rPr lang="en-US" dirty="0" smtClean="0"/>
              <a:t>However, the books most commonly added are later than that.</a:t>
            </a:r>
          </a:p>
          <a:p>
            <a:pPr lvl="1"/>
            <a:r>
              <a:rPr lang="en-US" dirty="0" err="1" smtClean="0"/>
              <a:t>Tatian</a:t>
            </a:r>
            <a:r>
              <a:rPr lang="en-US" dirty="0" smtClean="0"/>
              <a:t> (160AD) created the first Harmony of the Gospels, and he included only the four we know today.  The Gospel of Thomas, Gospel of Truth and Gospel of Mary were known, but rejected.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a:t>
            </a:r>
            <a:endParaRPr lang="en-US" dirty="0"/>
          </a:p>
        </p:txBody>
      </p:sp>
      <p:sp>
        <p:nvSpPr>
          <p:cNvPr id="3" name="Content Placeholder 2"/>
          <p:cNvSpPr>
            <a:spLocks noGrp="1"/>
          </p:cNvSpPr>
          <p:nvPr>
            <p:ph idx="1"/>
          </p:nvPr>
        </p:nvSpPr>
        <p:spPr/>
        <p:txBody>
          <a:bodyPr/>
          <a:lstStyle/>
          <a:p>
            <a:r>
              <a:rPr lang="en-US" dirty="0" smtClean="0"/>
              <a:t>The Four Gospels</a:t>
            </a:r>
          </a:p>
          <a:p>
            <a:pPr lvl="1"/>
            <a:r>
              <a:rPr lang="en-US" dirty="0" err="1" smtClean="0"/>
              <a:t>Irenaeus</a:t>
            </a:r>
            <a:r>
              <a:rPr lang="en-US" dirty="0" smtClean="0"/>
              <a:t> (180 ad) lists four Gospels and specifically rejected the Gospel of Thomas</a:t>
            </a:r>
          </a:p>
          <a:p>
            <a:pPr lvl="1"/>
            <a:r>
              <a:rPr lang="en-US" dirty="0" smtClean="0"/>
              <a:t>Eusebius (260ad-340ad).  Greatest Early Church historian– most of what we know acknowledges four gospels.</a:t>
            </a:r>
          </a:p>
          <a:p>
            <a:pPr lvl="1"/>
            <a:r>
              <a:rPr lang="en-US" dirty="0" smtClean="0"/>
              <a:t>Origen, Gregory </a:t>
            </a:r>
            <a:r>
              <a:rPr lang="en-US" dirty="0" err="1" smtClean="0"/>
              <a:t>Nazianzen</a:t>
            </a:r>
            <a:r>
              <a:rPr lang="en-US" dirty="0" smtClean="0"/>
              <a:t> argue for four gospels.</a:t>
            </a:r>
            <a:endParaRPr lang="en-US" dirty="0"/>
          </a:p>
          <a:p>
            <a:r>
              <a:rPr lang="en-US" dirty="0" smtClean="0"/>
              <a:t>What about the new Gospels?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the New Testament</a:t>
            </a: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dirty="0" smtClean="0"/>
              <a:t>This month, Houghton Mifflin publishers released the “New </a:t>
            </a:r>
            <a:r>
              <a:rPr lang="en-US" dirty="0" err="1" smtClean="0"/>
              <a:t>New</a:t>
            </a:r>
            <a:r>
              <a:rPr lang="en-US" dirty="0" smtClean="0"/>
              <a:t> Testament,” containing 10 “new” books, including</a:t>
            </a:r>
          </a:p>
          <a:p>
            <a:r>
              <a:rPr lang="en-US" dirty="0" smtClean="0"/>
              <a:t>The Gospel of Thomas</a:t>
            </a:r>
          </a:p>
          <a:p>
            <a:r>
              <a:rPr lang="en-US" dirty="0" smtClean="0"/>
              <a:t>The Gospel of Truth</a:t>
            </a:r>
          </a:p>
          <a:p>
            <a:r>
              <a:rPr lang="en-US" dirty="0" smtClean="0"/>
              <a:t>The Gospel of Mary Magdalene</a:t>
            </a:r>
          </a:p>
          <a:p>
            <a:r>
              <a:rPr lang="en-US" dirty="0" smtClean="0"/>
              <a:t>The Thunder:  Perfect Mind</a:t>
            </a:r>
          </a:p>
          <a:p>
            <a:r>
              <a:rPr lang="en-US" dirty="0" smtClean="0"/>
              <a:t>The Odes of Solomon I through IV</a:t>
            </a:r>
          </a:p>
          <a:p>
            <a:r>
              <a:rPr lang="en-US" dirty="0" smtClean="0"/>
              <a:t>The Prayer of Thanksgiving and The Prayer of Paul</a:t>
            </a:r>
          </a:p>
          <a:p>
            <a:r>
              <a:rPr lang="en-US" dirty="0" smtClean="0"/>
              <a:t>The Acts of Paul and </a:t>
            </a:r>
            <a:r>
              <a:rPr lang="en-US" dirty="0" err="1" smtClean="0"/>
              <a:t>Thecla</a:t>
            </a:r>
            <a:endParaRPr lang="en-US" dirty="0" smtClean="0"/>
          </a:p>
          <a:p>
            <a:r>
              <a:rPr lang="en-US" dirty="0" smtClean="0"/>
              <a:t>Letter of Paul to Philip</a:t>
            </a:r>
          </a:p>
          <a:p>
            <a:r>
              <a:rPr lang="en-US" dirty="0" smtClean="0"/>
              <a:t>Secret Revelation to John</a:t>
            </a:r>
          </a:p>
          <a:p>
            <a:endParaRPr lang="en-US" dirty="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1199</Template>
  <TotalTime>353</TotalTime>
  <Words>887</Words>
  <Application>Microsoft Office PowerPoint</Application>
  <PresentationFormat>On-screen Show (4:3)</PresentationFormat>
  <Paragraphs>99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Diseño predeterminado</vt:lpstr>
      <vt:lpstr>Origins of the Bible</vt:lpstr>
      <vt:lpstr>Origins of the New Testament</vt:lpstr>
      <vt:lpstr>Origins of the New Testament</vt:lpstr>
      <vt:lpstr>Origins of the New Testament</vt:lpstr>
      <vt:lpstr>Origins of the New Testament</vt:lpstr>
      <vt:lpstr>Origins of the New Testament.</vt:lpstr>
      <vt:lpstr>Origins of the New Testament</vt:lpstr>
      <vt:lpstr>Origins of the New Testament</vt:lpstr>
      <vt:lpstr>Origins of the New Testament</vt:lpstr>
      <vt:lpstr>Origins of the New Testament </vt:lpstr>
      <vt:lpstr>Origins of the New Testament </vt:lpstr>
      <vt:lpstr>Origins of the New Testament</vt:lpstr>
      <vt:lpstr>Origins of the New Testament</vt:lpstr>
      <vt:lpstr>Origins of the New Testament</vt:lpstr>
      <vt:lpstr>Origins of the New Testament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Origins of the Bible</dc:title>
  <dc:creator>Valued Acer Customer</dc:creator>
  <cp:lastModifiedBy>Galilean Baptist</cp:lastModifiedBy>
  <cp:revision>10</cp:revision>
  <dcterms:created xsi:type="dcterms:W3CDTF">2013-04-20T23:03:12Z</dcterms:created>
  <dcterms:modified xsi:type="dcterms:W3CDTF">2013-04-21T13:02:13Z</dcterms:modified>
</cp:coreProperties>
</file>