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224E0-BB8E-4BF0-81AF-EBF8E2879105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1A2F2-DD3D-4D83-9B68-26D90AECB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224E0-BB8E-4BF0-81AF-EBF8E2879105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1A2F2-DD3D-4D83-9B68-26D90AECB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224E0-BB8E-4BF0-81AF-EBF8E2879105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1A2F2-DD3D-4D83-9B68-26D90AECB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224E0-BB8E-4BF0-81AF-EBF8E2879105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1A2F2-DD3D-4D83-9B68-26D90AECB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224E0-BB8E-4BF0-81AF-EBF8E2879105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1A2F2-DD3D-4D83-9B68-26D90AECB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224E0-BB8E-4BF0-81AF-EBF8E2879105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1A2F2-DD3D-4D83-9B68-26D90AECB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224E0-BB8E-4BF0-81AF-EBF8E2879105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1A2F2-DD3D-4D83-9B68-26D90AECB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224E0-BB8E-4BF0-81AF-EBF8E2879105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1A2F2-DD3D-4D83-9B68-26D90AECB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224E0-BB8E-4BF0-81AF-EBF8E2879105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1A2F2-DD3D-4D83-9B68-26D90AECB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224E0-BB8E-4BF0-81AF-EBF8E2879105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1A2F2-DD3D-4D83-9B68-26D90AECB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5224E0-BB8E-4BF0-81AF-EBF8E2879105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1A2F2-DD3D-4D83-9B68-26D90AECB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55224E0-BB8E-4BF0-81AF-EBF8E2879105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051A2F2-DD3D-4D83-9B68-26D90AECB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Origins of the New Testament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Pseudopigrapha</a:t>
            </a:r>
            <a:r>
              <a:rPr lang="en-US" dirty="0" smtClean="0"/>
              <a:t> and</a:t>
            </a:r>
          </a:p>
          <a:p>
            <a:r>
              <a:rPr lang="en-US" dirty="0" smtClean="0"/>
              <a:t>The Pauline Epistles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of 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these books?	</a:t>
            </a:r>
          </a:p>
          <a:p>
            <a:r>
              <a:rPr lang="en-US" dirty="0" smtClean="0"/>
              <a:t>Paul and </a:t>
            </a:r>
            <a:r>
              <a:rPr lang="en-US" dirty="0" err="1" smtClean="0"/>
              <a:t>Thecla</a:t>
            </a:r>
            <a:r>
              <a:rPr lang="en-US" dirty="0" smtClean="0"/>
              <a:t> Was a Forgery from the Second Century.  The historical information is accurate.</a:t>
            </a:r>
          </a:p>
          <a:p>
            <a:r>
              <a:rPr lang="en-US" dirty="0" smtClean="0"/>
              <a:t>Letter of Paul to Philip– also a forgery, second or third century.</a:t>
            </a:r>
          </a:p>
          <a:p>
            <a:r>
              <a:rPr lang="en-US" dirty="0" smtClean="0"/>
              <a:t>There are no real contenders to the Pauline Library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of 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books included in the New </a:t>
            </a:r>
            <a:r>
              <a:rPr lang="en-US" dirty="0" err="1" smtClean="0"/>
              <a:t>New</a:t>
            </a:r>
            <a:r>
              <a:rPr lang="en-US" dirty="0" smtClean="0"/>
              <a:t> Testament have some historical value– they give insight into New Testament times and culture.</a:t>
            </a:r>
          </a:p>
          <a:p>
            <a:r>
              <a:rPr lang="en-US" dirty="0" smtClean="0"/>
              <a:t>Paul knew that people were writing in his name, trying to persuade people away from the Gospel. He addresses that issue in </a:t>
            </a:r>
          </a:p>
          <a:p>
            <a:r>
              <a:rPr lang="en-US" dirty="0" smtClean="0"/>
              <a:t>Galatians 1:8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of 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Purpose of the Canon?</a:t>
            </a:r>
          </a:p>
          <a:p>
            <a:r>
              <a:rPr lang="en-US" dirty="0" smtClean="0"/>
              <a:t>It is an effort by Christians to sort through all the commentary and discussions of the Teachings of those claiming Authority.</a:t>
            </a:r>
          </a:p>
          <a:p>
            <a:r>
              <a:rPr lang="en-US" dirty="0" smtClean="0"/>
              <a:t>It is an effort to identify the Authoritative Message.</a:t>
            </a:r>
          </a:p>
          <a:p>
            <a:r>
              <a:rPr lang="en-US" dirty="0" smtClean="0"/>
              <a:t>These are the measuring rods against which other documents are measured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of 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purpose of the New </a:t>
            </a:r>
            <a:r>
              <a:rPr lang="en-US" dirty="0" err="1" smtClean="0"/>
              <a:t>New</a:t>
            </a:r>
            <a:r>
              <a:rPr lang="en-US" dirty="0" smtClean="0"/>
              <a:t> Testament is not to articulate the Teachings of Christ, but to</a:t>
            </a:r>
          </a:p>
          <a:p>
            <a:pPr lvl="1"/>
            <a:r>
              <a:rPr lang="en-US" dirty="0" smtClean="0"/>
              <a:t>Express a political view, </a:t>
            </a:r>
          </a:p>
          <a:p>
            <a:pPr lvl="1"/>
            <a:r>
              <a:rPr lang="en-US" dirty="0" smtClean="0"/>
              <a:t>Express an historical view and</a:t>
            </a:r>
          </a:p>
          <a:p>
            <a:pPr lvl="1"/>
            <a:r>
              <a:rPr lang="en-US" dirty="0" smtClean="0"/>
              <a:t>Express a modern view </a:t>
            </a:r>
          </a:p>
          <a:p>
            <a:r>
              <a:rPr lang="en-US" dirty="0" smtClean="0"/>
              <a:t>Of religion and faith.  </a:t>
            </a:r>
          </a:p>
          <a:p>
            <a:r>
              <a:rPr lang="en-US" dirty="0" smtClean="0"/>
              <a:t>These authors give credence to heresies of the Church, including Aryanism, Gnosticism and Antinomianism and </a:t>
            </a:r>
            <a:r>
              <a:rPr lang="en-US" dirty="0" err="1" smtClean="0"/>
              <a:t>Ebionism</a:t>
            </a:r>
            <a:r>
              <a:rPr lang="en-US" dirty="0" smtClean="0"/>
              <a:t> (Jesus Messiah, not God)</a:t>
            </a:r>
          </a:p>
          <a:p>
            <a:r>
              <a:rPr lang="en-US" dirty="0" smtClean="0"/>
              <a:t>II Timothy 2:15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of 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are the characteristics of the Canon?</a:t>
            </a:r>
          </a:p>
          <a:p>
            <a:pPr lvl="1"/>
            <a:r>
              <a:rPr lang="en-US" dirty="0" smtClean="0"/>
              <a:t>Inspiration– that the text was inspired by the Holy Spirit</a:t>
            </a:r>
          </a:p>
          <a:p>
            <a:pPr lvl="1"/>
            <a:r>
              <a:rPr lang="en-US" dirty="0" smtClean="0"/>
              <a:t>Authenticity– that the text was drafted by an author who was 1) with Christ from the Beginning, and 2)  were ministers of the work (Luke 1:1; Acts 1:21)</a:t>
            </a:r>
          </a:p>
          <a:p>
            <a:pPr lvl="1"/>
            <a:r>
              <a:rPr lang="en-US" dirty="0" smtClean="0"/>
              <a:t>Consistency– that the message be consistent with the Message of Christ– that the doctrine be pure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of 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message had to be consistent with the Teaching of Christ.  Paul was deeply concerned about this:</a:t>
            </a:r>
          </a:p>
          <a:p>
            <a:r>
              <a:rPr lang="en-US" dirty="0" smtClean="0"/>
              <a:t>Acts 14:21</a:t>
            </a:r>
          </a:p>
          <a:p>
            <a:r>
              <a:rPr lang="en-US" dirty="0" smtClean="0"/>
              <a:t>Acts 18:25</a:t>
            </a:r>
          </a:p>
          <a:p>
            <a:r>
              <a:rPr lang="en-US" dirty="0" smtClean="0"/>
              <a:t>Acts 20:20</a:t>
            </a:r>
          </a:p>
          <a:p>
            <a:r>
              <a:rPr lang="en-US" dirty="0" smtClean="0"/>
              <a:t>Ephesians 4:21</a:t>
            </a:r>
          </a:p>
          <a:p>
            <a:r>
              <a:rPr lang="en-US" dirty="0" smtClean="0"/>
              <a:t>II Thessalonians 2:15</a:t>
            </a:r>
          </a:p>
          <a:p>
            <a:r>
              <a:rPr lang="en-US" dirty="0" smtClean="0"/>
              <a:t>Titus 1:9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of 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Paul was concerned about Sound Doctrine</a:t>
            </a:r>
          </a:p>
          <a:p>
            <a:r>
              <a:rPr lang="en-US" dirty="0" smtClean="0"/>
              <a:t>Acts 13:12Romans 6:17</a:t>
            </a:r>
          </a:p>
          <a:p>
            <a:r>
              <a:rPr lang="en-US" dirty="0" smtClean="0"/>
              <a:t>I Corinthians 14:6</a:t>
            </a:r>
          </a:p>
          <a:p>
            <a:r>
              <a:rPr lang="en-US" dirty="0" smtClean="0"/>
              <a:t>Ephesians 4:14</a:t>
            </a:r>
          </a:p>
          <a:p>
            <a:r>
              <a:rPr lang="en-US" dirty="0" smtClean="0"/>
              <a:t>I Timothy 1:3</a:t>
            </a:r>
          </a:p>
          <a:p>
            <a:r>
              <a:rPr lang="en-US" dirty="0" smtClean="0"/>
              <a:t>I Timothy 4:13, 16, 5:17</a:t>
            </a:r>
          </a:p>
          <a:p>
            <a:r>
              <a:rPr lang="en-US" dirty="0" smtClean="0"/>
              <a:t>II Timothy 3:16</a:t>
            </a:r>
          </a:p>
          <a:p>
            <a:r>
              <a:rPr lang="en-US" dirty="0" smtClean="0"/>
              <a:t>Titus 2:1; 2:7; 2:10; </a:t>
            </a:r>
          </a:p>
          <a:p>
            <a:r>
              <a:rPr lang="en-US" dirty="0" smtClean="0"/>
              <a:t>II John 1:9-10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Origin of 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Canon of the New Testament comes to us from the care and hands of those who went before us  (Hebrews 12:1-2)</a:t>
            </a:r>
          </a:p>
          <a:p>
            <a:r>
              <a:rPr lang="en-US" dirty="0" smtClean="0"/>
              <a:t>Inspiration– God-breathed</a:t>
            </a:r>
          </a:p>
          <a:p>
            <a:pPr lvl="1"/>
            <a:r>
              <a:rPr lang="en-US" dirty="0" smtClean="0"/>
              <a:t>II Peter 1:21</a:t>
            </a:r>
          </a:p>
          <a:p>
            <a:pPr lvl="1"/>
            <a:r>
              <a:rPr lang="en-US" dirty="0" smtClean="0"/>
              <a:t>II Timothy 3:16</a:t>
            </a:r>
          </a:p>
          <a:p>
            <a:r>
              <a:rPr lang="en-US" dirty="0" smtClean="0"/>
              <a:t>Those books accepted as Canon exert a special influence on those of us who are filled with the Spirit.  It is not an academic thing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of 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Last week we saw that the Four Gospels were recognized as Canon very early</a:t>
            </a:r>
          </a:p>
          <a:p>
            <a:r>
              <a:rPr lang="en-US" dirty="0" smtClean="0"/>
              <a:t>We also learned that the other “gospels” were considered and rejected.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Gospel of Thomas</a:t>
            </a:r>
            <a:r>
              <a:rPr lang="en-US" dirty="0" smtClean="0"/>
              <a:t>:  For many who are first shall become last and they shall become a single one. Jesus said: Know what is in thy sight, and what is hidden from thee will be revealed to thee.  Gnostic in nature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of 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Pauline Epistles.</a:t>
            </a:r>
          </a:p>
          <a:p>
            <a:r>
              <a:rPr lang="en-US" dirty="0" smtClean="0"/>
              <a:t>There is a technical issue:</a:t>
            </a:r>
          </a:p>
          <a:p>
            <a:pPr lvl="1"/>
            <a:r>
              <a:rPr lang="en-US" dirty="0" smtClean="0"/>
              <a:t>A letter is a personal communication to friends and family</a:t>
            </a:r>
          </a:p>
          <a:p>
            <a:pPr lvl="1"/>
            <a:r>
              <a:rPr lang="en-US" dirty="0" smtClean="0"/>
              <a:t>An epistle is a formal letter outlining an idea or argument.</a:t>
            </a:r>
          </a:p>
          <a:p>
            <a:r>
              <a:rPr lang="en-US" dirty="0" smtClean="0"/>
              <a:t>Most of Paul’s writings are letters, not epistles.</a:t>
            </a:r>
          </a:p>
          <a:p>
            <a:r>
              <a:rPr lang="en-US" dirty="0" smtClean="0"/>
              <a:t>Not an important difference but it is what academics do.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of 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Pauline Epistles were widely accepted very early on.  The early Church Fathers accepted all 13 of the Pauline Epistles.</a:t>
            </a:r>
          </a:p>
          <a:p>
            <a:r>
              <a:rPr lang="en-US" dirty="0" err="1" smtClean="0"/>
              <a:t>Iraneaus</a:t>
            </a:r>
            <a:r>
              <a:rPr lang="en-US" dirty="0" smtClean="0"/>
              <a:t> (b 130 AD) Includes all of Paul’s books</a:t>
            </a:r>
          </a:p>
          <a:p>
            <a:r>
              <a:rPr lang="en-US" dirty="0" smtClean="0"/>
              <a:t>Origen (b 185) Lists all 13 Books.</a:t>
            </a:r>
          </a:p>
          <a:p>
            <a:r>
              <a:rPr lang="en-US" dirty="0" err="1" smtClean="0"/>
              <a:t>Marcion</a:t>
            </a:r>
            <a:r>
              <a:rPr lang="en-US" dirty="0" smtClean="0"/>
              <a:t> (b 85) leaves out the Pastoral Epistles, but he was a heretic and rejected them for political reasons.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of the New Testament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Pauline Letters</a:t>
            </a:r>
          </a:p>
          <a:p>
            <a:pPr lvl="1"/>
            <a:r>
              <a:rPr lang="en-US" dirty="0" smtClean="0"/>
              <a:t>There was less debate about these.</a:t>
            </a:r>
          </a:p>
          <a:p>
            <a:pPr lvl="1"/>
            <a:r>
              <a:rPr lang="en-US" dirty="0" smtClean="0"/>
              <a:t>They had circulated more widely than the General Epistles and the Gospels</a:t>
            </a:r>
          </a:p>
          <a:p>
            <a:pPr lvl="1"/>
            <a:r>
              <a:rPr lang="en-US" dirty="0" smtClean="0"/>
              <a:t>They circulated earlier than the Gospels.</a:t>
            </a:r>
          </a:p>
          <a:p>
            <a:r>
              <a:rPr lang="en-US" dirty="0" smtClean="0"/>
              <a:t>Now, the New </a:t>
            </a:r>
            <a:r>
              <a:rPr lang="en-US" dirty="0" err="1" smtClean="0"/>
              <a:t>New</a:t>
            </a:r>
            <a:r>
              <a:rPr lang="en-US" dirty="0" smtClean="0"/>
              <a:t> Testament adds:</a:t>
            </a:r>
          </a:p>
          <a:p>
            <a:pPr lvl="1"/>
            <a:r>
              <a:rPr lang="en-US" dirty="0" smtClean="0"/>
              <a:t>The Acts of Paul and </a:t>
            </a:r>
            <a:r>
              <a:rPr lang="en-US" dirty="0" err="1" smtClean="0"/>
              <a:t>Thecla</a:t>
            </a:r>
            <a:endParaRPr lang="en-US" dirty="0" smtClean="0"/>
          </a:p>
          <a:p>
            <a:pPr lvl="1"/>
            <a:r>
              <a:rPr lang="en-US" dirty="0" smtClean="0"/>
              <a:t>Letter of Paul to Philip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140</TotalTime>
  <Words>681</Words>
  <Application>Microsoft Office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Origins of the New Testament</vt:lpstr>
      <vt:lpstr>Origins of the New Testament</vt:lpstr>
      <vt:lpstr>Origins of the New Testament</vt:lpstr>
      <vt:lpstr>Origins of the New Testament</vt:lpstr>
      <vt:lpstr>The Origin of the New Testament</vt:lpstr>
      <vt:lpstr>Origin of the New Testament</vt:lpstr>
      <vt:lpstr>Origins of the New Testament</vt:lpstr>
      <vt:lpstr>Origin of the New Testament</vt:lpstr>
      <vt:lpstr>Origins of the New Testament</vt:lpstr>
      <vt:lpstr>Origins of the New Testament</vt:lpstr>
      <vt:lpstr>Origins of the New Testament</vt:lpstr>
      <vt:lpstr>Origins of the New Testament</vt:lpstr>
      <vt:lpstr>Origins of the New Testament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Galilean Baptist</cp:lastModifiedBy>
  <cp:revision>8</cp:revision>
  <dcterms:created xsi:type="dcterms:W3CDTF">2013-04-28T03:11:30Z</dcterms:created>
  <dcterms:modified xsi:type="dcterms:W3CDTF">2013-04-28T23:21:38Z</dcterms:modified>
</cp:coreProperties>
</file>