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9000" t="60000" r="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1500" indent="-571500">
              <a:buFont typeface="+mj-lt"/>
              <a:buAutoNum type="romanUcPeriod"/>
              <a:defRPr sz="3400" baseline="0"/>
            </a:lvl1pPr>
            <a:lvl2pPr marL="971550" indent="-514350">
              <a:buFont typeface="+mj-lt"/>
              <a:buAutoNum type="alphaUcPeriod"/>
              <a:defRPr sz="3400" baseline="0"/>
            </a:lvl2pPr>
            <a:lvl3pPr marL="1371600" indent="-457200">
              <a:buFont typeface="+mj-lt"/>
              <a:buAutoNum type="arabicPeriod"/>
              <a:defRPr sz="3400" baseline="0"/>
            </a:lvl3pPr>
            <a:lvl4pPr marL="1828800" indent="-457200">
              <a:buFont typeface="+mj-lt"/>
              <a:buAutoNum type="alphaLcPeriod"/>
              <a:defRPr sz="3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CB76D-0075-43FA-ACA5-7C8A7299E0B0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9487-D444-4654-8662-5CB711A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We Got The New </a:t>
            </a:r>
            <a:r>
              <a:rPr lang="en-US" dirty="0" smtClean="0"/>
              <a:t>Testament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Letters, Scrolls, </a:t>
            </a:r>
            <a:r>
              <a:rPr lang="en-US" dirty="0" err="1" smtClean="0"/>
              <a:t>Codexes</a:t>
            </a:r>
            <a:r>
              <a:rPr lang="en-US" dirty="0" smtClean="0"/>
              <a:t> and Books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romanUcPeriod" startAt="3"/>
            </a:pPr>
            <a:r>
              <a:rPr lang="en-US" dirty="0" smtClean="0"/>
              <a:t>How the New Testament came about.</a:t>
            </a:r>
          </a:p>
          <a:p>
            <a:pPr lvl="1"/>
            <a:r>
              <a:rPr lang="en-US" dirty="0" smtClean="0"/>
              <a:t>From individual letters to scrolls.</a:t>
            </a:r>
          </a:p>
          <a:p>
            <a:pPr lvl="1"/>
            <a:r>
              <a:rPr lang="en-US" dirty="0" smtClean="0"/>
              <a:t>The problem is that scrolls can become enormous, so the Bible is contained in several scrolls.</a:t>
            </a:r>
          </a:p>
          <a:p>
            <a:pPr lvl="1"/>
            <a:r>
              <a:rPr lang="en-US" dirty="0" smtClean="0"/>
              <a:t>There were no traditional chapter or verse divisions, and they weren’t standardized until the 1200s by Archbishop Stephen Langton.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romanUcPeriod" startAt="4"/>
            </a:pPr>
            <a:r>
              <a:rPr lang="en-US" dirty="0" smtClean="0"/>
              <a:t>The codices and versions.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Greek Scrolls.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AD 313– Constantine ordered 50 vellum copies of the New Testamen</a:t>
            </a:r>
            <a:r>
              <a:rPr lang="en-US" dirty="0" smtClean="0"/>
              <a:t>t.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Latin translations and Greek translations were common for centuries.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Latin Vulgate (Jerome) the standard Bible until 1500s.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romanUcPeriod" startAt="4"/>
            </a:pPr>
            <a:r>
              <a:rPr lang="en-US" dirty="0" smtClean="0"/>
              <a:t>The codices and </a:t>
            </a:r>
            <a:r>
              <a:rPr lang="en-US" dirty="0" smtClean="0"/>
              <a:t>versions</a:t>
            </a:r>
          </a:p>
          <a:p>
            <a:pPr lvl="1">
              <a:buFont typeface="+mj-lt"/>
              <a:buAutoNum type="alphaUcPeriod" startAt="5"/>
            </a:pPr>
            <a:r>
              <a:rPr lang="en-US" dirty="0" smtClean="0"/>
              <a:t>1500s—Greek, Hebrew and Latin Polyglots.</a:t>
            </a:r>
          </a:p>
          <a:p>
            <a:pPr lvl="1">
              <a:buFont typeface="+mj-lt"/>
              <a:buAutoNum type="alphaUcPeriod" startAt="5"/>
            </a:pPr>
            <a:r>
              <a:rPr lang="en-US" dirty="0" smtClean="0"/>
              <a:t>Wycliffe 1382- English Bible from Vulgate.</a:t>
            </a:r>
          </a:p>
          <a:p>
            <a:pPr lvl="1">
              <a:buFont typeface="+mj-lt"/>
              <a:buAutoNum type="alphaUcPeriod" startAt="5"/>
            </a:pPr>
            <a:r>
              <a:rPr lang="en-US" dirty="0" smtClean="0"/>
              <a:t>Tyndale 1525– Cost him his home.  Church opposed it.</a:t>
            </a:r>
          </a:p>
          <a:p>
            <a:pPr lvl="1">
              <a:buFont typeface="+mj-lt"/>
              <a:buAutoNum type="alphaUcPeriod" startAt="5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+mj-lt"/>
              <a:buAutoNum type="romanUcPeriod" startAt="4"/>
            </a:pPr>
            <a:r>
              <a:rPr lang="en-US" dirty="0" smtClean="0"/>
              <a:t>The codices and </a:t>
            </a:r>
            <a:r>
              <a:rPr lang="en-US" dirty="0" smtClean="0"/>
              <a:t>versions</a:t>
            </a:r>
          </a:p>
          <a:p>
            <a:pPr lvl="1">
              <a:buFont typeface="+mj-lt"/>
              <a:buAutoNum type="alphaUcPeriod" startAt="8"/>
            </a:pPr>
            <a:r>
              <a:rPr lang="en-US" dirty="0" smtClean="0"/>
              <a:t>1539 Coverdale Bible</a:t>
            </a:r>
          </a:p>
          <a:p>
            <a:pPr lvl="1">
              <a:buFont typeface="+mj-lt"/>
              <a:buAutoNum type="alphaUcPeriod" startAt="8"/>
            </a:pPr>
            <a:r>
              <a:rPr lang="en-US" dirty="0" smtClean="0"/>
              <a:t>Geneva Bible—Complete translation Old and New Testaments</a:t>
            </a:r>
          </a:p>
          <a:p>
            <a:pPr lvl="1">
              <a:buFont typeface="+mj-lt"/>
              <a:buAutoNum type="alphaUcPeriod" startAt="8"/>
            </a:pPr>
            <a:r>
              <a:rPr lang="en-US" dirty="0" smtClean="0"/>
              <a:t>King James 1611 (1723)</a:t>
            </a:r>
          </a:p>
          <a:p>
            <a:pPr>
              <a:buFont typeface="+mj-lt"/>
              <a:buAutoNum type="romanUcPeriod" startAt="4"/>
            </a:pPr>
            <a:r>
              <a:rPr lang="en-US" dirty="0" smtClean="0"/>
              <a:t>Modern translations rely on thousands of documents– all in agreement to a degree not found in other documents</a:t>
            </a:r>
            <a:endParaRPr lang="en-US" dirty="0" smtClean="0"/>
          </a:p>
          <a:p>
            <a:pPr>
              <a:buAutoNum type="romanUcPeriod" startAt="4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Hebrews, General Epistles, Revelation</a:t>
            </a:r>
          </a:p>
          <a:p>
            <a:pPr lvl="1"/>
            <a:r>
              <a:rPr lang="en-US" dirty="0" smtClean="0"/>
              <a:t>Hebrews was questioned.</a:t>
            </a:r>
          </a:p>
          <a:p>
            <a:pPr lvl="2"/>
            <a:r>
              <a:rPr lang="en-US" dirty="0" smtClean="0"/>
              <a:t>No clear author.</a:t>
            </a:r>
          </a:p>
          <a:p>
            <a:pPr lvl="2"/>
            <a:r>
              <a:rPr lang="en-US" dirty="0" smtClean="0"/>
              <a:t>Pauline authorship unclear.</a:t>
            </a:r>
          </a:p>
          <a:p>
            <a:pPr lvl="2"/>
            <a:r>
              <a:rPr lang="en-US" dirty="0" smtClean="0"/>
              <a:t>Authentically from Apostolic Period.</a:t>
            </a:r>
          </a:p>
          <a:p>
            <a:pPr lvl="2"/>
            <a:r>
              <a:rPr lang="en-US" dirty="0" smtClean="0"/>
              <a:t>Accepted by Origen in 240ad.</a:t>
            </a:r>
          </a:p>
          <a:p>
            <a:pPr lvl="2"/>
            <a:r>
              <a:rPr lang="en-US" dirty="0" smtClean="0"/>
              <a:t>Accepted fully by 363.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Hebrews, General Epistles, Revelation</a:t>
            </a:r>
          </a:p>
          <a:p>
            <a:pPr lvl="1"/>
            <a:r>
              <a:rPr lang="en-US" dirty="0" smtClean="0"/>
              <a:t>The General Epistles– James, I, II Peter, I, II, III John, Jude.</a:t>
            </a:r>
          </a:p>
          <a:p>
            <a:pPr lvl="2"/>
            <a:r>
              <a:rPr lang="en-US" dirty="0" smtClean="0"/>
              <a:t>James was challenged because of its focus on works.  Some thought it was a Jewish forgery. Accepted by the Church by 363.</a:t>
            </a:r>
          </a:p>
          <a:p>
            <a:pPr lvl="2"/>
            <a:r>
              <a:rPr lang="en-US" dirty="0" smtClean="0"/>
              <a:t>Peter was only a question of division.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Hebrews, General Epistles, Revelation</a:t>
            </a:r>
          </a:p>
          <a:p>
            <a:pPr lvl="1"/>
            <a:r>
              <a:rPr lang="en-US" dirty="0" smtClean="0"/>
              <a:t>Jude  was originally questioned because of the author, but fully accepted by 348ad by Cyril of Jerusalem, and other lists followed suit.</a:t>
            </a:r>
          </a:p>
          <a:p>
            <a:pPr lvl="1"/>
            <a:r>
              <a:rPr lang="en-US" dirty="0" smtClean="0"/>
              <a:t>Revelation was accepted early on, then challenged not for content but because it was used by </a:t>
            </a:r>
            <a:r>
              <a:rPr lang="en-US" dirty="0" err="1" smtClean="0"/>
              <a:t>Montanists</a:t>
            </a:r>
            <a:r>
              <a:rPr lang="en-US" dirty="0" smtClean="0"/>
              <a:t> to claim Christ had returned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romanUcPeriod" startAt="2"/>
            </a:pPr>
            <a:r>
              <a:rPr lang="en-US" dirty="0" smtClean="0"/>
              <a:t>Creating the text.</a:t>
            </a:r>
          </a:p>
          <a:p>
            <a:pPr lvl="1"/>
            <a:r>
              <a:rPr lang="en-US" dirty="0" smtClean="0"/>
              <a:t>The letters were originally written in </a:t>
            </a:r>
            <a:r>
              <a:rPr lang="en-US" dirty="0"/>
              <a:t>G</a:t>
            </a:r>
            <a:r>
              <a:rPr lang="en-US" dirty="0" smtClean="0"/>
              <a:t>reek. </a:t>
            </a:r>
          </a:p>
          <a:p>
            <a:pPr lvl="1"/>
            <a:r>
              <a:rPr lang="en-US" dirty="0" smtClean="0"/>
              <a:t>They circulated (Col 4:16).</a:t>
            </a:r>
          </a:p>
          <a:p>
            <a:pPr lvl="1"/>
            <a:r>
              <a:rPr lang="en-US" dirty="0" smtClean="0"/>
              <a:t>Eventually people made copies.</a:t>
            </a:r>
          </a:p>
          <a:p>
            <a:pPr lvl="1"/>
            <a:r>
              <a:rPr lang="en-US" dirty="0" smtClean="0"/>
              <a:t>We know that these copies were painstakingly accurate.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Font typeface="+mj-lt"/>
              <a:buAutoNum type="romanUcPeriod" startAt="2"/>
            </a:pPr>
            <a:r>
              <a:rPr lang="en-US" dirty="0" smtClean="0"/>
              <a:t>Writing materials– and problems in transmission.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Papyri– Made out of the Papyrus Plant.</a:t>
            </a:r>
          </a:p>
          <a:p>
            <a:pPr marL="1428750" lvl="2" indent="-514350"/>
            <a:r>
              <a:rPr lang="en-US" dirty="0" smtClean="0"/>
              <a:t>Began use in 3000 BC</a:t>
            </a:r>
          </a:p>
          <a:p>
            <a:pPr marL="1428750" lvl="2" indent="-514350"/>
            <a:r>
              <a:rPr lang="en-US" dirty="0" smtClean="0"/>
              <a:t>Longest history of use of any writing material.</a:t>
            </a:r>
          </a:p>
          <a:p>
            <a:pPr marL="1428750" lvl="2" indent="-514350"/>
            <a:r>
              <a:rPr lang="en-US" dirty="0" smtClean="0"/>
              <a:t>Durable, relatively easy to make, reusable.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romanUcPeriod" startAt="2"/>
            </a:pPr>
            <a:r>
              <a:rPr lang="en-US" dirty="0" smtClean="0"/>
              <a:t>Writing materials– and problems in transmission.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Papyri– Made out of the Papyrus Plant.</a:t>
            </a:r>
          </a:p>
          <a:p>
            <a:pPr marL="1428750" lvl="2" indent="-514350">
              <a:buFont typeface="+mj-lt"/>
              <a:buAutoNum type="arabicPeriod" startAt="4"/>
            </a:pPr>
            <a:r>
              <a:rPr lang="en-US" dirty="0" smtClean="0"/>
              <a:t>Relatively delicate– does not work as pages.</a:t>
            </a:r>
          </a:p>
          <a:p>
            <a:pPr marL="1428750" lvl="2" indent="-514350">
              <a:buFont typeface="+mj-lt"/>
              <a:buAutoNum type="arabicPeriod" startAt="4"/>
            </a:pPr>
            <a:r>
              <a:rPr lang="en-US" dirty="0" smtClean="0"/>
              <a:t>Does not store for long periods without preparation.</a:t>
            </a:r>
          </a:p>
          <a:p>
            <a:pPr marL="1428750" lvl="2" indent="-514350">
              <a:buFont typeface="+mj-lt"/>
              <a:buAutoNum type="arabicPeriod" startAt="4"/>
            </a:pPr>
            <a:r>
              <a:rPr lang="en-US" dirty="0" smtClean="0"/>
              <a:t>Sealed jars are the usual.</a:t>
            </a:r>
          </a:p>
          <a:p>
            <a:pPr marL="1428750" lvl="2" indent="-514350">
              <a:buFont typeface="+mj-lt"/>
              <a:buAutoNum type="arabicPeriod" startAt="4"/>
            </a:pPr>
            <a:r>
              <a:rPr lang="en-US" dirty="0" smtClean="0"/>
              <a:t>Dead Sea Scrolls are Papyrus– many damaged.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romanUcPeriod" startAt="2"/>
            </a:pPr>
            <a:r>
              <a:rPr lang="en-US" dirty="0" smtClean="0"/>
              <a:t>Writing materials– and problems in transmission</a:t>
            </a:r>
            <a:r>
              <a:rPr lang="en-US" dirty="0" smtClean="0"/>
              <a:t>.</a:t>
            </a:r>
          </a:p>
          <a:p>
            <a:pPr lvl="1">
              <a:buFont typeface="+mj-lt"/>
              <a:buAutoNum type="alphaUcPeriod" startAt="2"/>
            </a:pPr>
            <a:r>
              <a:rPr lang="en-US" dirty="0" smtClean="0"/>
              <a:t>Parchment– leather pages. 200 BC</a:t>
            </a:r>
          </a:p>
          <a:p>
            <a:pPr marL="1428750" lvl="2" indent="-514350"/>
            <a:r>
              <a:rPr lang="en-US" dirty="0" smtClean="0"/>
              <a:t>More durable than Papyrus.</a:t>
            </a:r>
          </a:p>
          <a:p>
            <a:pPr marL="1428750" lvl="2" indent="-514350"/>
            <a:r>
              <a:rPr lang="en-US" dirty="0" smtClean="0"/>
              <a:t>Can use both sides.</a:t>
            </a:r>
          </a:p>
          <a:p>
            <a:pPr marL="1428750" lvl="2" indent="-514350"/>
            <a:r>
              <a:rPr lang="en-US" dirty="0" smtClean="0"/>
              <a:t>Now you have Folios or </a:t>
            </a:r>
            <a:r>
              <a:rPr lang="en-US" dirty="0" err="1" smtClean="0"/>
              <a:t>Codexes</a:t>
            </a:r>
            <a:r>
              <a:rPr lang="en-US" dirty="0" smtClean="0"/>
              <a:t>,.</a:t>
            </a:r>
          </a:p>
          <a:p>
            <a:pPr marL="1428750" lvl="2" indent="-514350"/>
            <a:r>
              <a:rPr lang="en-US" dirty="0" smtClean="0"/>
              <a:t>Codex is a sewn paged book, although they can also be folded like a zigzag.</a:t>
            </a:r>
          </a:p>
          <a:p>
            <a:pPr marL="1428750" lvl="2" indent="-514350"/>
            <a:r>
              <a:rPr lang="en-US" dirty="0" smtClean="0"/>
              <a:t>Major advance in storing writing.</a:t>
            </a:r>
            <a:endParaRPr lang="en-US" dirty="0" smtClean="0"/>
          </a:p>
          <a:p>
            <a:pPr>
              <a:buAutoNum type="romanUcPeriod" startAt="2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romanUcPeriod" startAt="2"/>
            </a:pPr>
            <a:r>
              <a:rPr lang="en-US" dirty="0" smtClean="0"/>
              <a:t>Writing materials– and problems in transmission</a:t>
            </a:r>
            <a:r>
              <a:rPr lang="en-US" dirty="0" smtClean="0"/>
              <a:t>.</a:t>
            </a:r>
          </a:p>
          <a:p>
            <a:pPr lvl="1">
              <a:buFont typeface="+mj-lt"/>
              <a:buAutoNum type="alphaUcPeriod" startAt="3"/>
            </a:pPr>
            <a:r>
              <a:rPr lang="en-US" dirty="0" smtClean="0"/>
              <a:t>Paper– 105 AD.</a:t>
            </a:r>
          </a:p>
          <a:p>
            <a:pPr marL="1428750" lvl="2" indent="-514350"/>
            <a:r>
              <a:rPr lang="en-US" dirty="0" smtClean="0"/>
              <a:t>Pressed wood chips.</a:t>
            </a:r>
          </a:p>
          <a:p>
            <a:pPr marL="1428750" lvl="2" indent="-514350"/>
            <a:r>
              <a:rPr lang="en-US" dirty="0" smtClean="0"/>
              <a:t>Very durable.</a:t>
            </a:r>
          </a:p>
          <a:p>
            <a:pPr marL="1428750" lvl="2" indent="-514350"/>
            <a:r>
              <a:rPr lang="en-US" dirty="0" smtClean="0"/>
              <a:t>Cheap to make.</a:t>
            </a:r>
          </a:p>
          <a:p>
            <a:pPr marL="1428750" lvl="2" indent="-514350"/>
            <a:r>
              <a:rPr lang="en-US" dirty="0" smtClean="0"/>
              <a:t>Thinner and easy to bind.</a:t>
            </a:r>
          </a:p>
          <a:p>
            <a:pPr lvl="1">
              <a:buFont typeface="+mj-lt"/>
              <a:buAutoNum type="alphaUcPeriod" startAt="3"/>
            </a:pPr>
            <a:endParaRPr lang="en-US" dirty="0" smtClean="0"/>
          </a:p>
          <a:p>
            <a:pPr lvl="1">
              <a:buFont typeface="+mj-lt"/>
              <a:buAutoNum type="alphaUcPeriod" startAt="3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169</TotalTime>
  <Words>578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We Got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  <vt:lpstr>Building the New Testament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Got The New Teastament</dc:title>
  <dc:creator>Valued Acer Customer</dc:creator>
  <cp:lastModifiedBy>Valued Acer Customer</cp:lastModifiedBy>
  <cp:revision>7</cp:revision>
  <dcterms:created xsi:type="dcterms:W3CDTF">2013-05-11T13:58:34Z</dcterms:created>
  <dcterms:modified xsi:type="dcterms:W3CDTF">2013-05-11T21:37:17Z</dcterms:modified>
</cp:coreProperties>
</file>