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6" autoAdjust="0"/>
    <p:restoredTop sz="94660"/>
  </p:normalViewPr>
  <p:slideViewPr>
    <p:cSldViewPr>
      <p:cViewPr varScale="1">
        <p:scale>
          <a:sx n="50" d="100"/>
          <a:sy n="50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FB0BF2-2331-4D6F-BA9C-761D01305A94}" type="datetimeFigureOut">
              <a:rPr lang="en-US" smtClean="0"/>
              <a:t>4/13/2013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F93E095-41D7-4CBB-ABF8-32DB0D6205D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B0BF2-2331-4D6F-BA9C-761D01305A94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3E095-41D7-4CBB-ABF8-32DB0D6205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B0BF2-2331-4D6F-BA9C-761D01305A94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3E095-41D7-4CBB-ABF8-32DB0D6205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B0BF2-2331-4D6F-BA9C-761D01305A94}" type="datetimeFigureOut">
              <a:rPr lang="en-US" smtClean="0"/>
              <a:t>4/13/2013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3E095-41D7-4CBB-ABF8-32DB0D6205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FB0BF2-2331-4D6F-BA9C-761D01305A94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F93E095-41D7-4CBB-ABF8-32DB0D6205D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B0BF2-2331-4D6F-BA9C-761D01305A94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F93E095-41D7-4CBB-ABF8-32DB0D6205D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B0BF2-2331-4D6F-BA9C-761D01305A94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F93E095-41D7-4CBB-ABF8-32DB0D6205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B0BF2-2331-4D6F-BA9C-761D01305A94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3E095-41D7-4CBB-ABF8-32DB0D6205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FB0BF2-2331-4D6F-BA9C-761D01305A94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93E095-41D7-4CBB-ABF8-32DB0D6205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FB0BF2-2331-4D6F-BA9C-761D01305A94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F93E095-41D7-4CBB-ABF8-32DB0D6205D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FB0BF2-2331-4D6F-BA9C-761D01305A94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F93E095-41D7-4CBB-ABF8-32DB0D6205D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2FB0BF2-2331-4D6F-BA9C-761D01305A94}" type="datetimeFigureOut">
              <a:rPr lang="en-US" smtClean="0"/>
              <a:t>4/13/2013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F93E095-41D7-4CBB-ABF8-32DB0D6205D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Law and the Spirit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Galatians 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and the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Paul now turns to the key point in his argument– the difference in the Law and Grace.</a:t>
            </a:r>
          </a:p>
          <a:p>
            <a:r>
              <a:rPr lang="en-US" dirty="0" smtClean="0"/>
              <a:t>He uses the Old Testament– and has been criticized by many scholars for this example.</a:t>
            </a:r>
          </a:p>
          <a:p>
            <a:r>
              <a:rPr lang="en-US" dirty="0" smtClean="0"/>
              <a:t>He turns to Genesis 16 through 21.</a:t>
            </a:r>
          </a:p>
          <a:p>
            <a:pPr lvl="1"/>
            <a:r>
              <a:rPr lang="en-US" dirty="0" smtClean="0"/>
              <a:t>First, notice how central to the story of Grace the book of Genesis is. Paul has turned to it in all four books.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and the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Galatians 4:21-5:1.</a:t>
            </a:r>
          </a:p>
          <a:p>
            <a:pPr lvl="1"/>
            <a:r>
              <a:rPr lang="en-US" dirty="0" smtClean="0"/>
              <a:t>Paul uses the analogy of Hagar and Sarah– technically the model of Isaac and Ishmael.</a:t>
            </a:r>
          </a:p>
          <a:p>
            <a:pPr lvl="1"/>
            <a:r>
              <a:rPr lang="en-US" dirty="0" smtClean="0"/>
              <a:t>Ishmael is the symbol of the Law– a natural son born in a natural way.  Born in Sin and under penalty.</a:t>
            </a:r>
          </a:p>
          <a:p>
            <a:pPr lvl="1"/>
            <a:r>
              <a:rPr lang="en-US" dirty="0" smtClean="0"/>
              <a:t>Isaac is born a child of Promise– not born under the Law.</a:t>
            </a:r>
          </a:p>
          <a:p>
            <a:pPr lvl="1"/>
            <a:r>
              <a:rPr lang="en-US" dirty="0" smtClean="0"/>
              <a:t>Hagar– a bondwoman;  Sarah a free woman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and the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the analogy is in the form of an allegory.</a:t>
            </a:r>
          </a:p>
          <a:p>
            <a:r>
              <a:rPr lang="en-US" dirty="0" smtClean="0"/>
              <a:t>Many commentators argue that Paul has taken great liberty with the text.</a:t>
            </a:r>
          </a:p>
          <a:p>
            <a:r>
              <a:rPr lang="en-US" dirty="0" smtClean="0"/>
              <a:t>Paul, however, is citing a common Jewish tradition, but adding the idea of the Covenants.</a:t>
            </a:r>
          </a:p>
          <a:p>
            <a:r>
              <a:rPr lang="en-US" dirty="0" smtClean="0"/>
              <a:t>Hagar is the Covenant at Sinai (v. 25)– the Mosaic Covenant.  Deut 33:2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and the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New Covenant is a Covenant of Promise</a:t>
            </a:r>
          </a:p>
          <a:p>
            <a:pPr lvl="1"/>
            <a:r>
              <a:rPr lang="en-US" dirty="0" smtClean="0"/>
              <a:t>It predates the Mosaic Covenant</a:t>
            </a:r>
          </a:p>
          <a:p>
            <a:pPr lvl="1"/>
            <a:r>
              <a:rPr lang="en-US" dirty="0" smtClean="0"/>
              <a:t>It is not a conditional covenant.</a:t>
            </a:r>
          </a:p>
          <a:p>
            <a:pPr lvl="1"/>
            <a:r>
              <a:rPr lang="en-US" dirty="0" smtClean="0"/>
              <a:t>It is a Covenant whose terms are based on a Promise</a:t>
            </a:r>
          </a:p>
          <a:p>
            <a:pPr lvl="1"/>
            <a:r>
              <a:rPr lang="en-US" dirty="0" smtClean="0"/>
              <a:t>It is the New Covenant (Jeremiah 31:31; Heb 12:24)</a:t>
            </a:r>
          </a:p>
          <a:p>
            <a:pPr lvl="1"/>
            <a:r>
              <a:rPr lang="en-US" dirty="0" smtClean="0"/>
              <a:t>This new covenant is our entry into Grace</a:t>
            </a:r>
          </a:p>
          <a:p>
            <a:r>
              <a:rPr lang="en-US" dirty="0" smtClean="0"/>
              <a:t>We finish with Galatians 5:1– the conclusion of the Chapter (4):  Stand Fast in your Liberty– a Liberty of the Spirit.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and the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begin with Colossians </a:t>
            </a:r>
          </a:p>
          <a:p>
            <a:pPr lvl="1"/>
            <a:r>
              <a:rPr lang="en-US" dirty="0" smtClean="0"/>
              <a:t>Remember that Paul is writing to two very different churches,.</a:t>
            </a:r>
          </a:p>
          <a:p>
            <a:pPr lvl="1"/>
            <a:r>
              <a:rPr lang="en-US" dirty="0" smtClean="0"/>
              <a:t>The Colossian Church is very Greek in nature.</a:t>
            </a:r>
          </a:p>
          <a:p>
            <a:pPr lvl="1"/>
            <a:r>
              <a:rPr lang="en-US" dirty="0" smtClean="0"/>
              <a:t>It is also </a:t>
            </a:r>
            <a:r>
              <a:rPr lang="en-US" dirty="0" err="1" smtClean="0"/>
              <a:t>matur—ing</a:t>
            </a:r>
            <a:r>
              <a:rPr lang="en-US" dirty="0" smtClean="0"/>
              <a:t>  It is a church that is in the midst of growth.</a:t>
            </a:r>
          </a:p>
          <a:p>
            <a:pPr lvl="1"/>
            <a:r>
              <a:rPr lang="en-US" dirty="0" smtClean="0"/>
              <a:t>Paul can address the church as a body getting stronger in Christ.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and the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left off in Colossians at 3:15-17.</a:t>
            </a:r>
          </a:p>
          <a:p>
            <a:pPr lvl="1"/>
            <a:r>
              <a:rPr lang="en-US" dirty="0" smtClean="0"/>
              <a:t>Let the Word dwell in you Richly.</a:t>
            </a:r>
          </a:p>
          <a:p>
            <a:pPr lvl="1"/>
            <a:r>
              <a:rPr lang="en-US" dirty="0" smtClean="0"/>
              <a:t>Do All to the Glory of God.</a:t>
            </a:r>
          </a:p>
          <a:p>
            <a:pPr lvl="1"/>
            <a:r>
              <a:rPr lang="en-US" dirty="0" smtClean="0"/>
              <a:t>We leave Verse 18 for a later time.</a:t>
            </a:r>
          </a:p>
          <a:p>
            <a:r>
              <a:rPr lang="en-US" dirty="0" smtClean="0"/>
              <a:t>Galatians</a:t>
            </a:r>
          </a:p>
          <a:p>
            <a:pPr lvl="1"/>
            <a:r>
              <a:rPr lang="en-US" dirty="0" smtClean="0"/>
              <a:t>This Church is made up of New Christians.</a:t>
            </a:r>
          </a:p>
          <a:p>
            <a:pPr lvl="1"/>
            <a:r>
              <a:rPr lang="en-US" dirty="0" smtClean="0"/>
              <a:t>They need training in the basics.</a:t>
            </a:r>
          </a:p>
          <a:p>
            <a:pPr lvl="1"/>
            <a:r>
              <a:rPr lang="en-US" dirty="0" smtClean="0"/>
              <a:t>The lists in this book are fewer and focus on those sins that are common to Greeks.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and the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Galatians 4 picks up on the theme outlined in Chapter 3– Law and Grace, Law and Spirit</a:t>
            </a:r>
          </a:p>
          <a:p>
            <a:r>
              <a:rPr lang="en-US" dirty="0" smtClean="0"/>
              <a:t>The Chapter begins with the idea of Tutors and disciplinarians found in chapter 3.</a:t>
            </a:r>
          </a:p>
          <a:p>
            <a:r>
              <a:rPr lang="en-US" dirty="0" smtClean="0"/>
              <a:t>Galatians 4:1-3</a:t>
            </a:r>
          </a:p>
          <a:p>
            <a:pPr lvl="1"/>
            <a:r>
              <a:rPr lang="en-US" dirty="0" smtClean="0"/>
              <a:t>Notice the language.  We are slaves.</a:t>
            </a:r>
          </a:p>
          <a:p>
            <a:pPr lvl="1"/>
            <a:r>
              <a:rPr lang="en-US" dirty="0" smtClean="0"/>
              <a:t>We are under Bondage until that time comes when the Father brings us into our Inheritance.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and the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Galatians 4:4  When was that time?</a:t>
            </a:r>
          </a:p>
          <a:p>
            <a:pPr lvl="1"/>
            <a:r>
              <a:rPr lang="en-US" dirty="0" smtClean="0"/>
              <a:t>The Fullness of time– when it was complete.  The term here is also used for pregnancy– when the Baby is ready to come.</a:t>
            </a:r>
          </a:p>
          <a:p>
            <a:pPr lvl="1"/>
            <a:r>
              <a:rPr lang="en-US" dirty="0" smtClean="0"/>
              <a:t>Born of a woman– essential to defeat the penalty of Sin.</a:t>
            </a:r>
          </a:p>
          <a:p>
            <a:pPr lvl="1"/>
            <a:r>
              <a:rPr lang="en-US" dirty="0" smtClean="0"/>
              <a:t>Born under the Law to meet the requirements of the Law.</a:t>
            </a:r>
          </a:p>
          <a:p>
            <a:pPr lvl="1"/>
            <a:r>
              <a:rPr lang="en-US" dirty="0" smtClean="0"/>
              <a:t>To Redeem– to pay a price to recover something from the control of another.  Key concept here.</a:t>
            </a:r>
          </a:p>
          <a:p>
            <a:pPr lvl="1"/>
            <a:r>
              <a:rPr lang="en-US" dirty="0" smtClean="0"/>
              <a:t>Colossians 4:5 redeem the time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and the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Galatians 5-9</a:t>
            </a:r>
          </a:p>
          <a:p>
            <a:pPr lvl="1"/>
            <a:r>
              <a:rPr lang="en-US" dirty="0" smtClean="0"/>
              <a:t>Jesus has come to redeem us from the Law,</a:t>
            </a:r>
          </a:p>
          <a:p>
            <a:pPr lvl="1"/>
            <a:r>
              <a:rPr lang="en-US" dirty="0" smtClean="0"/>
              <a:t>And He places the Spirit in us, so we can call God Father</a:t>
            </a:r>
          </a:p>
          <a:p>
            <a:pPr lvl="1"/>
            <a:r>
              <a:rPr lang="en-US" dirty="0" smtClean="0"/>
              <a:t>Look closely at Verse 7.  What is different about this verse, compared to the rest of the chapter?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and the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Galatians 4:8-16</a:t>
            </a:r>
          </a:p>
          <a:p>
            <a:pPr lvl="1"/>
            <a:r>
              <a:rPr lang="en-US" dirty="0" smtClean="0"/>
              <a:t>Paul reminds the church that they had received Christ without</a:t>
            </a:r>
          </a:p>
          <a:p>
            <a:pPr lvl="1"/>
            <a:r>
              <a:rPr lang="en-US" dirty="0" smtClean="0"/>
              <a:t>Days and weeks and Holidays</a:t>
            </a:r>
          </a:p>
          <a:p>
            <a:pPr lvl="1"/>
            <a:r>
              <a:rPr lang="en-US" dirty="0" smtClean="0"/>
              <a:t>Without the works of the Law</a:t>
            </a:r>
          </a:p>
          <a:p>
            <a:r>
              <a:rPr lang="en-US" dirty="0" smtClean="0"/>
              <a:t>This part of the letter is very personal.  Paul knows these people well.  He was there at a difficult time in his life.</a:t>
            </a:r>
          </a:p>
          <a:p>
            <a:pPr lvl="1"/>
            <a:r>
              <a:rPr lang="en-US" dirty="0" smtClean="0"/>
              <a:t>His eyes were injured in some way.</a:t>
            </a:r>
          </a:p>
          <a:p>
            <a:pPr lvl="1"/>
            <a:r>
              <a:rPr lang="en-US" dirty="0" smtClean="0"/>
              <a:t>We think this might be the thorn in the flesh of I </a:t>
            </a:r>
            <a:r>
              <a:rPr lang="en-US" dirty="0" err="1" smtClean="0"/>
              <a:t>Cor</a:t>
            </a:r>
            <a:r>
              <a:rPr lang="en-US" dirty="0" smtClean="0"/>
              <a:t> 2;3; II </a:t>
            </a:r>
            <a:r>
              <a:rPr lang="en-US" dirty="0" err="1" smtClean="0"/>
              <a:t>Cor</a:t>
            </a:r>
            <a:r>
              <a:rPr lang="en-US" dirty="0" smtClean="0"/>
              <a:t> 12:7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and the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Galatians 4:11-15</a:t>
            </a:r>
          </a:p>
          <a:p>
            <a:pPr lvl="1"/>
            <a:r>
              <a:rPr lang="en-US" dirty="0" smtClean="0"/>
              <a:t>Paul is afraid for the Church.</a:t>
            </a:r>
          </a:p>
          <a:p>
            <a:pPr lvl="1"/>
            <a:r>
              <a:rPr lang="en-US" dirty="0" smtClean="0"/>
              <a:t>Is he afraid they will lose their salvation?</a:t>
            </a:r>
          </a:p>
          <a:p>
            <a:pPr lvl="1"/>
            <a:r>
              <a:rPr lang="en-US" dirty="0" smtClean="0"/>
              <a:t>Verse 12 is the essence of the Pauline Mission methodology.  What does he mean that he became like them?  Acts 16:6.</a:t>
            </a:r>
          </a:p>
          <a:p>
            <a:pPr lvl="1"/>
            <a:r>
              <a:rPr lang="en-US" dirty="0" smtClean="0"/>
              <a:t>Originally they accepted this ill man with great grace and love– they would have donated eyes for a transplant had that been possible.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and the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So, what went wrong?  Why did these people fall away from the message of Christ and fall back to the rules of the Law?  </a:t>
            </a:r>
          </a:p>
          <a:p>
            <a:r>
              <a:rPr lang="en-US" dirty="0" smtClean="0"/>
              <a:t>Paul is sorely upset about the falling away of these Christians– look at verse 20 to see his Heart.</a:t>
            </a:r>
          </a:p>
          <a:p>
            <a:r>
              <a:rPr lang="en-US" dirty="0" smtClean="0"/>
              <a:t>Paul recognizes that zeal can be misplaced.  We have lost the idea of right and wrong today.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142</TotalTime>
  <Words>864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The Law and the Spirit</vt:lpstr>
      <vt:lpstr>The Law and the Spirit</vt:lpstr>
      <vt:lpstr>The Law and the Spirit</vt:lpstr>
      <vt:lpstr>The Law and the Spirit</vt:lpstr>
      <vt:lpstr>The Law and the Spirit</vt:lpstr>
      <vt:lpstr>The Law and the Spirit</vt:lpstr>
      <vt:lpstr>The Law and the Spirit</vt:lpstr>
      <vt:lpstr>The Law and the Spirit</vt:lpstr>
      <vt:lpstr>The Law and the Spirit</vt:lpstr>
      <vt:lpstr>The Law and the Spirit</vt:lpstr>
      <vt:lpstr>The Law and the Spirit</vt:lpstr>
      <vt:lpstr>The Law and the Spirit</vt:lpstr>
      <vt:lpstr>The Law and the Spirit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Law and the Spirit</dc:title>
  <dc:creator>Valued Acer Customer</dc:creator>
  <cp:lastModifiedBy>Valued Acer Customer</cp:lastModifiedBy>
  <cp:revision>7</cp:revision>
  <dcterms:created xsi:type="dcterms:W3CDTF">2013-04-14T03:11:19Z</dcterms:created>
  <dcterms:modified xsi:type="dcterms:W3CDTF">2013-04-14T05:34:01Z</dcterms:modified>
</cp:coreProperties>
</file>