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A59542B-3BE6-4C6E-BC3B-8E22D30693F5}" type="datetimeFigureOut">
              <a:rPr lang="en-US" smtClean="0"/>
              <a:pPr/>
              <a:t>1/19/2013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73014C8-F369-4240-B018-0D0B8F8673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59542B-3BE6-4C6E-BC3B-8E22D30693F5}"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014C8-F369-4240-B018-0D0B8F8673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59542B-3BE6-4C6E-BC3B-8E22D30693F5}"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014C8-F369-4240-B018-0D0B8F8673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A59542B-3BE6-4C6E-BC3B-8E22D30693F5}" type="datetimeFigureOut">
              <a:rPr lang="en-US" smtClean="0"/>
              <a:pPr/>
              <a:t>1/19/2013</a:t>
            </a:fld>
            <a:endParaRPr lang="en-US"/>
          </a:p>
        </p:txBody>
      </p:sp>
      <p:sp>
        <p:nvSpPr>
          <p:cNvPr id="9" name="Slide Number Placeholder 8"/>
          <p:cNvSpPr>
            <a:spLocks noGrp="1"/>
          </p:cNvSpPr>
          <p:nvPr>
            <p:ph type="sldNum" sz="quarter" idx="15"/>
          </p:nvPr>
        </p:nvSpPr>
        <p:spPr/>
        <p:txBody>
          <a:bodyPr rtlCol="0"/>
          <a:lstStyle/>
          <a:p>
            <a:fld id="{973014C8-F369-4240-B018-0D0B8F8673B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A59542B-3BE6-4C6E-BC3B-8E22D30693F5}" type="datetimeFigureOut">
              <a:rPr lang="en-US" smtClean="0"/>
              <a:pPr/>
              <a:t>1/19/2013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73014C8-F369-4240-B018-0D0B8F8673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59542B-3BE6-4C6E-BC3B-8E22D30693F5}" type="datetimeFigureOut">
              <a:rPr lang="en-US" smtClean="0"/>
              <a:pPr/>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014C8-F369-4240-B018-0D0B8F8673B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A59542B-3BE6-4C6E-BC3B-8E22D30693F5}" type="datetimeFigureOut">
              <a:rPr lang="en-US" smtClean="0"/>
              <a:pPr/>
              <a:t>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014C8-F369-4240-B018-0D0B8F8673B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A59542B-3BE6-4C6E-BC3B-8E22D30693F5}" type="datetimeFigureOut">
              <a:rPr lang="en-US" smtClean="0"/>
              <a:pPr/>
              <a:t>1/19/2013</a:t>
            </a:fld>
            <a:endParaRPr lang="en-US"/>
          </a:p>
        </p:txBody>
      </p:sp>
      <p:sp>
        <p:nvSpPr>
          <p:cNvPr id="7" name="Slide Number Placeholder 6"/>
          <p:cNvSpPr>
            <a:spLocks noGrp="1"/>
          </p:cNvSpPr>
          <p:nvPr>
            <p:ph type="sldNum" sz="quarter" idx="11"/>
          </p:nvPr>
        </p:nvSpPr>
        <p:spPr/>
        <p:txBody>
          <a:bodyPr rtlCol="0"/>
          <a:lstStyle/>
          <a:p>
            <a:fld id="{973014C8-F369-4240-B018-0D0B8F8673B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9542B-3BE6-4C6E-BC3B-8E22D30693F5}" type="datetimeFigureOut">
              <a:rPr lang="en-US" smtClean="0"/>
              <a:pPr/>
              <a:t>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014C8-F369-4240-B018-0D0B8F8673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A59542B-3BE6-4C6E-BC3B-8E22D30693F5}" type="datetimeFigureOut">
              <a:rPr lang="en-US" smtClean="0"/>
              <a:pPr/>
              <a:t>1/19/2013</a:t>
            </a:fld>
            <a:endParaRPr lang="en-US"/>
          </a:p>
        </p:txBody>
      </p:sp>
      <p:sp>
        <p:nvSpPr>
          <p:cNvPr id="22" name="Slide Number Placeholder 21"/>
          <p:cNvSpPr>
            <a:spLocks noGrp="1"/>
          </p:cNvSpPr>
          <p:nvPr>
            <p:ph type="sldNum" sz="quarter" idx="15"/>
          </p:nvPr>
        </p:nvSpPr>
        <p:spPr/>
        <p:txBody>
          <a:bodyPr rtlCol="0"/>
          <a:lstStyle/>
          <a:p>
            <a:fld id="{973014C8-F369-4240-B018-0D0B8F8673B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A59542B-3BE6-4C6E-BC3B-8E22D30693F5}" type="datetimeFigureOut">
              <a:rPr lang="en-US" smtClean="0"/>
              <a:pPr/>
              <a:t>1/19/2013</a:t>
            </a:fld>
            <a:endParaRPr lang="en-US"/>
          </a:p>
        </p:txBody>
      </p:sp>
      <p:sp>
        <p:nvSpPr>
          <p:cNvPr id="18" name="Slide Number Placeholder 17"/>
          <p:cNvSpPr>
            <a:spLocks noGrp="1"/>
          </p:cNvSpPr>
          <p:nvPr>
            <p:ph type="sldNum" sz="quarter" idx="11"/>
          </p:nvPr>
        </p:nvSpPr>
        <p:spPr/>
        <p:txBody>
          <a:bodyPr rtlCol="0"/>
          <a:lstStyle/>
          <a:p>
            <a:fld id="{973014C8-F369-4240-B018-0D0B8F8673B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59542B-3BE6-4C6E-BC3B-8E22D30693F5}" type="datetimeFigureOut">
              <a:rPr lang="en-US" smtClean="0"/>
              <a:pPr/>
              <a:t>1/19/2013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73014C8-F369-4240-B018-0D0B8F8673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Paul’s Ecclesial Epistles</a:t>
            </a:r>
            <a:endParaRPr lang="en-US" dirty="0"/>
          </a:p>
        </p:txBody>
      </p:sp>
      <p:sp>
        <p:nvSpPr>
          <p:cNvPr id="3" name="Subtitle 2"/>
          <p:cNvSpPr>
            <a:spLocks noGrp="1"/>
          </p:cNvSpPr>
          <p:nvPr>
            <p:ph type="subTitle" idx="1"/>
          </p:nvPr>
        </p:nvSpPr>
        <p:spPr/>
        <p:txBody>
          <a:bodyPr/>
          <a:lstStyle/>
          <a:p>
            <a:r>
              <a:rPr lang="en-US" dirty="0" smtClean="0"/>
              <a:t>Galatians, Ephesians, </a:t>
            </a:r>
          </a:p>
          <a:p>
            <a:r>
              <a:rPr lang="en-US" dirty="0" smtClean="0"/>
              <a:t>Philippians, Colossians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Notice the Pauline Salutation:  Grace and Peace to you from God the Father, and our Lord Jesus Christ.</a:t>
            </a:r>
          </a:p>
          <a:p>
            <a:pPr lvl="1"/>
            <a:r>
              <a:rPr lang="en-US" dirty="0"/>
              <a:t> </a:t>
            </a:r>
            <a:r>
              <a:rPr lang="en-US" dirty="0" smtClean="0"/>
              <a:t> What is the significance of this salutation?</a:t>
            </a:r>
          </a:p>
          <a:p>
            <a:pPr lvl="1"/>
            <a:r>
              <a:rPr lang="en-US" dirty="0" smtClean="0"/>
              <a:t>Look at the salutation in all four books.  What doctrine does Paul establish from the start?</a:t>
            </a:r>
          </a:p>
          <a:p>
            <a:pPr lvl="1"/>
            <a:r>
              <a:rPr lang="en-US" dirty="0" smtClean="0"/>
              <a:t>According to the salutations, what is the gospel?</a:t>
            </a:r>
          </a:p>
          <a:p>
            <a:r>
              <a:rPr lang="en-US" dirty="0" smtClean="0"/>
              <a:t>What elements do the first 10 verses of all four books have in common?</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Common Doctrine</a:t>
            </a:r>
          </a:p>
          <a:p>
            <a:pPr lvl="1"/>
            <a:r>
              <a:rPr lang="en-US" dirty="0" smtClean="0"/>
              <a:t>Salvation is by Christ</a:t>
            </a:r>
          </a:p>
          <a:p>
            <a:pPr lvl="1"/>
            <a:r>
              <a:rPr lang="en-US" dirty="0" smtClean="0"/>
              <a:t>God is the father</a:t>
            </a:r>
          </a:p>
          <a:p>
            <a:pPr lvl="1"/>
            <a:r>
              <a:rPr lang="en-US" dirty="0" smtClean="0"/>
              <a:t>Christians carry out the work of Christ in love</a:t>
            </a:r>
          </a:p>
          <a:p>
            <a:pPr lvl="1"/>
            <a:r>
              <a:rPr lang="en-US" dirty="0" smtClean="0"/>
              <a:t>How about question of assurance of salvation?  Do these books address that question?</a:t>
            </a:r>
          </a:p>
          <a:p>
            <a:r>
              <a:rPr lang="en-US" dirty="0" smtClean="0"/>
              <a:t>Some different issues</a:t>
            </a:r>
          </a:p>
          <a:p>
            <a:pPr lvl="1"/>
            <a:r>
              <a:rPr lang="en-US" dirty="0" smtClean="0"/>
              <a:t>Galatians: the Gospel is unchanging.</a:t>
            </a:r>
          </a:p>
          <a:p>
            <a:pPr lvl="1"/>
            <a:r>
              <a:rPr lang="en-US" dirty="0" smtClean="0"/>
              <a:t>Ephesians: what are we to do with verse five?</a:t>
            </a:r>
          </a:p>
          <a:p>
            <a:pPr lvl="1"/>
            <a:r>
              <a:rPr lang="en-US" dirty="0" smtClean="0"/>
              <a:t>Philippians: verses three and four.</a:t>
            </a:r>
          </a:p>
          <a:p>
            <a:pPr lvl="1"/>
            <a:r>
              <a:rPr lang="en-US" dirty="0"/>
              <a:t> </a:t>
            </a:r>
            <a:r>
              <a:rPr lang="en-US" dirty="0" smtClean="0"/>
              <a:t>Colossians: centrality of prayer (verses 8-10)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 Let us take a moment to look at Galatians 1:10</a:t>
            </a:r>
          </a:p>
          <a:p>
            <a:pPr lvl="1"/>
            <a:r>
              <a:rPr lang="en-US" dirty="0" smtClean="0"/>
              <a:t>What is your first response to this verse?</a:t>
            </a:r>
          </a:p>
          <a:p>
            <a:pPr lvl="1"/>
            <a:r>
              <a:rPr lang="en-US" dirty="0" smtClean="0"/>
              <a:t>What do you think Paul’s tone of voice is?</a:t>
            </a:r>
          </a:p>
          <a:p>
            <a:pPr lvl="1"/>
            <a:r>
              <a:rPr lang="en-US" dirty="0" smtClean="0"/>
              <a:t>Is he simply making a rhetorical point, is he frustrated, is he being sardonic?</a:t>
            </a:r>
          </a:p>
          <a:p>
            <a:r>
              <a:rPr lang="en-US" dirty="0" smtClean="0"/>
              <a:t>Let us look at Ephesians 1:7 and 8.  the word abound means “to exceed a fixed measure” is the Greek word </a:t>
            </a:r>
            <a:r>
              <a:rPr lang="el-GR" dirty="0" smtClean="0"/>
              <a:t>περισσεύω</a:t>
            </a:r>
            <a:r>
              <a:rPr lang="en-US" dirty="0" smtClean="0"/>
              <a:t>, or </a:t>
            </a:r>
            <a:r>
              <a:rPr lang="en-US" dirty="0" err="1" smtClean="0"/>
              <a:t>perisseuo</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  Let us look at Philippians 1:6.  Does he say anything like this in the other epistles?  Why?</a:t>
            </a:r>
          </a:p>
          <a:p>
            <a:r>
              <a:rPr lang="en-US" dirty="0"/>
              <a:t> L</a:t>
            </a:r>
            <a:r>
              <a:rPr lang="en-US" dirty="0" smtClean="0"/>
              <a:t>et us look at Colossians 1:6 and 1:7.</a:t>
            </a:r>
          </a:p>
          <a:p>
            <a:pPr lvl="1"/>
            <a:r>
              <a:rPr lang="en-US" dirty="0" smtClean="0"/>
              <a:t>This sort of sounds like Ephesians and Philippians.</a:t>
            </a:r>
          </a:p>
          <a:p>
            <a:pPr lvl="1"/>
            <a:r>
              <a:rPr lang="en-US" dirty="0" smtClean="0"/>
              <a:t>Noticing verse seven, Paul has no problem crediting someone else with the work in this church.</a:t>
            </a:r>
          </a:p>
          <a:p>
            <a:pPr lvl="1"/>
            <a:r>
              <a:rPr lang="en-US" dirty="0" err="1" smtClean="0"/>
              <a:t>Epaphras</a:t>
            </a:r>
            <a:r>
              <a:rPr lang="en-US" dirty="0" smtClean="0"/>
              <a:t> was a prisoner with Paul, so he probably joined Paul in the third journey or the journey to Rome.</a:t>
            </a:r>
          </a:p>
          <a:p>
            <a:pPr lvl="1"/>
            <a:r>
              <a:rPr lang="en-US" dirty="0" smtClean="0"/>
              <a:t>Some posit he may have been a prisoner in Philippi who converted.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 </a:t>
            </a:r>
            <a:endParaRPr lang="en-US" dirty="0"/>
          </a:p>
        </p:txBody>
      </p:sp>
      <p:sp>
        <p:nvSpPr>
          <p:cNvPr id="3" name="Content Placeholder 2"/>
          <p:cNvSpPr>
            <a:spLocks noGrp="1"/>
          </p:cNvSpPr>
          <p:nvPr>
            <p:ph sz="quarter" idx="1"/>
          </p:nvPr>
        </p:nvSpPr>
        <p:spPr/>
        <p:txBody>
          <a:bodyPr>
            <a:normAutofit/>
          </a:bodyPr>
          <a:lstStyle/>
          <a:p>
            <a:r>
              <a:rPr lang="en-US" dirty="0" smtClean="0"/>
              <a:t>Okay, Purpose of Each Book</a:t>
            </a:r>
          </a:p>
          <a:p>
            <a:pPr lvl="1"/>
            <a:r>
              <a:rPr lang="en-US" dirty="0"/>
              <a:t> </a:t>
            </a:r>
            <a:r>
              <a:rPr lang="en-US" dirty="0" smtClean="0"/>
              <a:t> Galatians: the </a:t>
            </a:r>
            <a:r>
              <a:rPr lang="en-US" dirty="0" err="1" smtClean="0"/>
              <a:t>Judaizers</a:t>
            </a:r>
            <a:r>
              <a:rPr lang="en-US" dirty="0" smtClean="0"/>
              <a:t>.</a:t>
            </a:r>
          </a:p>
          <a:p>
            <a:pPr lvl="1"/>
            <a:r>
              <a:rPr lang="en-US" dirty="0" smtClean="0"/>
              <a:t>Ephesians: the purpose of the Church and Christ’s purpose in calling believers.</a:t>
            </a:r>
          </a:p>
          <a:p>
            <a:pPr lvl="1"/>
            <a:r>
              <a:rPr lang="en-US" dirty="0" smtClean="0"/>
              <a:t>Philippians: less doctrine, more personal.  Paul focuses on our life in Christ.  We will jump ahead just a little bit and look at 2:1.</a:t>
            </a:r>
          </a:p>
          <a:p>
            <a:pPr lvl="1"/>
            <a:r>
              <a:rPr lang="en-US" dirty="0" smtClean="0"/>
              <a:t>Colossians: the supremacy of Christ over philosophy, doctrine, and belief.  Christ is superior.</a:t>
            </a:r>
          </a:p>
          <a:p>
            <a:r>
              <a:rPr lang="en-US" dirty="0" smtClean="0"/>
              <a:t>For next week, let us finish Chapter 1 of each book.  Look at the purpose, the argument, and doctrine.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Galatians– Background</a:t>
            </a:r>
          </a:p>
          <a:p>
            <a:pPr lvl="1"/>
            <a:r>
              <a:rPr lang="en-US" dirty="0" smtClean="0"/>
              <a:t>There are two theories about the church in Galatia.</a:t>
            </a:r>
          </a:p>
          <a:p>
            <a:pPr lvl="1"/>
            <a:r>
              <a:rPr lang="en-US" dirty="0" smtClean="0"/>
              <a:t>The first theory is that this church was established on the first missionary journey (Acts </a:t>
            </a:r>
            <a:r>
              <a:rPr lang="en-US" dirty="0" smtClean="0"/>
              <a:t>13)</a:t>
            </a:r>
            <a:endParaRPr lang="en-US" dirty="0" smtClean="0"/>
          </a:p>
          <a:p>
            <a:pPr lvl="1"/>
            <a:r>
              <a:rPr lang="en-US" dirty="0" smtClean="0"/>
              <a:t>The second theory argues that this is the church that was established in Acts </a:t>
            </a:r>
            <a:r>
              <a:rPr lang="en-US" dirty="0" smtClean="0"/>
              <a:t>16:6..</a:t>
            </a:r>
            <a:endParaRPr lang="en-US" dirty="0" smtClean="0"/>
          </a:p>
          <a:p>
            <a:pPr lvl="1"/>
            <a:r>
              <a:rPr lang="en-US" dirty="0" smtClean="0"/>
              <a:t>Theories also exists about when the book was written.  Some argue that Paul wrote it during the first Jerusalem Council.  Others say he wrote it during the third missionary journey.  I think he wrote it during his stay at Corinth.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 Galatians—Background</a:t>
            </a:r>
          </a:p>
          <a:p>
            <a:pPr lvl="1"/>
            <a:r>
              <a:rPr lang="en-US" dirty="0" smtClean="0"/>
              <a:t>Paul spent less time in Galatia then he did at Philippi or Ephesus.</a:t>
            </a:r>
          </a:p>
          <a:p>
            <a:pPr lvl="1"/>
            <a:r>
              <a:rPr lang="en-US" dirty="0" smtClean="0"/>
              <a:t>It is unclear whether he spent more or less time here than he did </a:t>
            </a:r>
            <a:r>
              <a:rPr lang="en-US" dirty="0" smtClean="0"/>
              <a:t>at </a:t>
            </a:r>
            <a:r>
              <a:rPr lang="en-US" dirty="0" err="1" smtClean="0"/>
              <a:t>Colosse</a:t>
            </a:r>
            <a:r>
              <a:rPr lang="en-US" dirty="0" smtClean="0"/>
              <a:t>..</a:t>
            </a:r>
            <a:endParaRPr lang="en-US" dirty="0" smtClean="0"/>
          </a:p>
          <a:p>
            <a:r>
              <a:rPr lang="en-US" dirty="0" smtClean="0"/>
              <a:t>Ephesians—Background</a:t>
            </a:r>
          </a:p>
          <a:p>
            <a:pPr lvl="1"/>
            <a:r>
              <a:rPr lang="en-US" dirty="0" smtClean="0"/>
              <a:t>Ephesians is a prison epistle. He probably wrote it during his first Roman imprisonment.</a:t>
            </a:r>
          </a:p>
          <a:p>
            <a:pPr lvl="1"/>
            <a:r>
              <a:rPr lang="en-US" dirty="0" smtClean="0"/>
              <a:t>He probably wrote it at the same time he wrote the letter to the Colossians.  (Also, probably with a letter to Philemon).</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lstStyle/>
          <a:p>
            <a:r>
              <a:rPr lang="en-US" dirty="0" smtClean="0"/>
              <a:t>Ephesians—Background</a:t>
            </a:r>
          </a:p>
          <a:p>
            <a:pPr lvl="1"/>
            <a:r>
              <a:rPr lang="en-US" dirty="0" smtClean="0"/>
              <a:t>Paul was at Ephesus in Acts 18:19.</a:t>
            </a:r>
          </a:p>
          <a:p>
            <a:pPr lvl="1"/>
            <a:r>
              <a:rPr lang="en-US" dirty="0" smtClean="0"/>
              <a:t>Paul came to Ephesus after his visit at Corinth.</a:t>
            </a:r>
          </a:p>
          <a:p>
            <a:pPr lvl="1"/>
            <a:r>
              <a:rPr lang="en-US" dirty="0" smtClean="0"/>
              <a:t>Paul had </a:t>
            </a:r>
            <a:r>
              <a:rPr lang="en-US" dirty="0" smtClean="0"/>
              <a:t>Aquila and </a:t>
            </a:r>
            <a:r>
              <a:rPr lang="en-US" dirty="0" smtClean="0"/>
              <a:t>Priscilla with him, but he sent them ahead to prepare the way.</a:t>
            </a:r>
          </a:p>
          <a:p>
            <a:pPr lvl="1"/>
            <a:r>
              <a:rPr lang="en-US" dirty="0" smtClean="0"/>
              <a:t>It was at Ephesus that Paul ran into the silversmiths of Diana or Artemis.</a:t>
            </a:r>
          </a:p>
          <a:p>
            <a:pPr lvl="1"/>
            <a:r>
              <a:rPr lang="en-US" dirty="0" smtClean="0"/>
              <a:t>Paul had a close relationship with the church at Ephesus.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Philippians—Background</a:t>
            </a:r>
          </a:p>
          <a:p>
            <a:pPr lvl="1"/>
            <a:r>
              <a:rPr lang="en-US" dirty="0" smtClean="0"/>
              <a:t>We are familiar with Paul’s encounter at the Church at Philippi.</a:t>
            </a:r>
          </a:p>
          <a:p>
            <a:pPr lvl="1"/>
            <a:r>
              <a:rPr lang="en-US" dirty="0" smtClean="0"/>
              <a:t>This was the visit in which Paul and Silas were beaten and thrown in jail.</a:t>
            </a:r>
          </a:p>
          <a:p>
            <a:pPr lvl="1"/>
            <a:r>
              <a:rPr lang="en-US" dirty="0" smtClean="0"/>
              <a:t>Actually, most scholars believe that it was Paul, Silas, Luke, and Timothy who were thrown in jail here.</a:t>
            </a:r>
          </a:p>
          <a:p>
            <a:pPr lvl="1"/>
            <a:r>
              <a:rPr lang="en-US" dirty="0" smtClean="0"/>
              <a:t>The book of Philippians is considered to be one of Paul’s prison epistles.  Although there is some argument to be made for the writing to be sometime during the third missionary journey.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lstStyle/>
          <a:p>
            <a:r>
              <a:rPr lang="en-US" dirty="0" smtClean="0"/>
              <a:t>Colossians—Background</a:t>
            </a:r>
          </a:p>
          <a:p>
            <a:pPr lvl="1"/>
            <a:r>
              <a:rPr lang="en-US" dirty="0" err="1" smtClean="0"/>
              <a:t>Colosse</a:t>
            </a:r>
            <a:r>
              <a:rPr lang="en-US" dirty="0" smtClean="0"/>
              <a:t> is close to Phrygia, </a:t>
            </a:r>
            <a:r>
              <a:rPr lang="en-US" dirty="0" err="1" smtClean="0"/>
              <a:t>Hieropolis</a:t>
            </a:r>
            <a:r>
              <a:rPr lang="en-US" dirty="0" smtClean="0"/>
              <a:t>, and </a:t>
            </a:r>
            <a:r>
              <a:rPr lang="en-US" dirty="0" smtClean="0"/>
              <a:t>Laodicea</a:t>
            </a:r>
            <a:r>
              <a:rPr lang="en-US" dirty="0" smtClean="0"/>
              <a:t>.  It was a large commercial center.</a:t>
            </a:r>
          </a:p>
          <a:p>
            <a:pPr lvl="1"/>
            <a:r>
              <a:rPr lang="en-US" dirty="0" smtClean="0"/>
              <a:t>It is an important trade stop </a:t>
            </a:r>
            <a:r>
              <a:rPr lang="en-US" dirty="0" smtClean="0"/>
              <a:t>on the way to </a:t>
            </a:r>
            <a:r>
              <a:rPr lang="en-US" dirty="0" err="1" smtClean="0"/>
              <a:t>Ephasus</a:t>
            </a:r>
            <a:r>
              <a:rPr lang="en-US" dirty="0" smtClean="0"/>
              <a:t>.</a:t>
            </a:r>
            <a:endParaRPr lang="en-US" dirty="0" smtClean="0"/>
          </a:p>
          <a:p>
            <a:pPr lvl="1"/>
            <a:r>
              <a:rPr lang="en-US" dirty="0" smtClean="0"/>
              <a:t>It was renowned for a particularly valuable </a:t>
            </a:r>
            <a:r>
              <a:rPr lang="en-US" dirty="0" smtClean="0"/>
              <a:t>wool, </a:t>
            </a:r>
            <a:r>
              <a:rPr lang="en-US" dirty="0" smtClean="0"/>
              <a:t>purple in color.</a:t>
            </a:r>
          </a:p>
          <a:p>
            <a:pPr lvl="1"/>
            <a:r>
              <a:rPr lang="en-US" dirty="0" smtClean="0"/>
              <a:t>You probably know of one important church member: Philemon.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  Colossians—Background</a:t>
            </a:r>
          </a:p>
          <a:p>
            <a:pPr lvl="1"/>
            <a:r>
              <a:rPr lang="en-US" dirty="0" smtClean="0"/>
              <a:t>Paul did not visit the church of </a:t>
            </a:r>
            <a:r>
              <a:rPr lang="en-US" dirty="0" err="1" smtClean="0"/>
              <a:t>Colosse</a:t>
            </a:r>
            <a:r>
              <a:rPr lang="en-US" dirty="0" smtClean="0"/>
              <a:t> </a:t>
            </a:r>
            <a:r>
              <a:rPr lang="en-US" dirty="0" smtClean="0"/>
              <a:t>directly.  It is never mentioned in the book of Acts.</a:t>
            </a:r>
          </a:p>
          <a:p>
            <a:pPr lvl="1"/>
            <a:r>
              <a:rPr lang="en-US" dirty="0" smtClean="0"/>
              <a:t>The book of Colossians itself s</a:t>
            </a:r>
            <a:r>
              <a:rPr lang="en-US" i="1" dirty="0" smtClean="0"/>
              <a:t>tr</a:t>
            </a:r>
            <a:r>
              <a:rPr lang="en-US" dirty="0" smtClean="0"/>
              <a:t>ongly indicates that Paul did not found the church (Colossians 1:6 – 7)</a:t>
            </a:r>
          </a:p>
          <a:p>
            <a:pPr lvl="1"/>
            <a:r>
              <a:rPr lang="en-US" dirty="0" smtClean="0"/>
              <a:t>However, it does appear that the church was a result of Paul’s ministry in Ephesus.</a:t>
            </a:r>
          </a:p>
          <a:p>
            <a:pPr lvl="1"/>
            <a:r>
              <a:rPr lang="en-US" dirty="0" smtClean="0"/>
              <a:t>Colossians is unusual in that </a:t>
            </a:r>
            <a:r>
              <a:rPr lang="en-US" dirty="0" smtClean="0"/>
              <a:t>Paul </a:t>
            </a:r>
            <a:r>
              <a:rPr lang="en-US" dirty="0" smtClean="0"/>
              <a:t>does not directly address the heresy of the </a:t>
            </a:r>
            <a:r>
              <a:rPr lang="en-US" dirty="0" err="1" smtClean="0"/>
              <a:t>Judaizers</a:t>
            </a:r>
            <a:r>
              <a:rPr lang="en-US" dirty="0" smtClean="0"/>
              <a:t>.</a:t>
            </a:r>
          </a:p>
          <a:p>
            <a:pPr lvl="1"/>
            <a:r>
              <a:rPr lang="en-US" dirty="0" smtClean="0"/>
              <a:t>It is much more likely that the church at </a:t>
            </a:r>
            <a:r>
              <a:rPr lang="en-US" dirty="0" err="1" smtClean="0"/>
              <a:t>Colosse</a:t>
            </a:r>
            <a:r>
              <a:rPr lang="en-US" dirty="0" smtClean="0"/>
              <a:t> was more Roman in character—cosmopolitan.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a:t>
            </a:r>
            <a:endParaRPr lang="en-US" dirty="0"/>
          </a:p>
        </p:txBody>
      </p:sp>
      <p:sp>
        <p:nvSpPr>
          <p:cNvPr id="3" name="Content Placeholder 2"/>
          <p:cNvSpPr>
            <a:spLocks noGrp="1"/>
          </p:cNvSpPr>
          <p:nvPr>
            <p:ph sz="quarter" idx="1"/>
          </p:nvPr>
        </p:nvSpPr>
        <p:spPr/>
        <p:txBody>
          <a:bodyPr>
            <a:normAutofit/>
          </a:bodyPr>
          <a:lstStyle/>
          <a:p>
            <a:r>
              <a:rPr lang="en-US" dirty="0" smtClean="0"/>
              <a:t>Colossians—Background</a:t>
            </a:r>
          </a:p>
          <a:p>
            <a:pPr lvl="1"/>
            <a:r>
              <a:rPr lang="en-US" dirty="0" smtClean="0"/>
              <a:t>The church </a:t>
            </a:r>
            <a:r>
              <a:rPr lang="en-US" dirty="0" smtClean="0"/>
              <a:t>here had </a:t>
            </a:r>
            <a:r>
              <a:rPr lang="en-US" dirty="0" smtClean="0"/>
              <a:t>a number of unusual heresies.</a:t>
            </a:r>
          </a:p>
          <a:p>
            <a:pPr lvl="1"/>
            <a:r>
              <a:rPr lang="en-US" dirty="0" smtClean="0"/>
              <a:t>They worship angels.  In the third century, they would worship the Archangel Michael.</a:t>
            </a:r>
          </a:p>
          <a:p>
            <a:pPr lvl="1"/>
            <a:r>
              <a:rPr lang="en-US" dirty="0" smtClean="0"/>
              <a:t>They focused much on wisdom and knowledge.  They were probably under the sway of the Gnostics.</a:t>
            </a:r>
          </a:p>
          <a:p>
            <a:pPr lvl="1"/>
            <a:r>
              <a:rPr lang="en-US" dirty="0" smtClean="0"/>
              <a:t>They believed in religious syncretism—that is, mixing beliefs from all sorts of religions.</a:t>
            </a:r>
          </a:p>
          <a:p>
            <a:pPr lvl="1"/>
            <a:r>
              <a:rPr lang="en-US" dirty="0" smtClean="0"/>
              <a:t>It is clear that they were uncertain about whether Christ was physically a man.</a:t>
            </a:r>
          </a:p>
          <a:p>
            <a:pPr lvl="1"/>
            <a:r>
              <a:rPr lang="en-US" dirty="0" smtClean="0"/>
              <a:t>In some ways, this is my favorite of the books.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Ecclesial Epistles </a:t>
            </a:r>
            <a:endParaRPr lang="en-US" dirty="0"/>
          </a:p>
        </p:txBody>
      </p:sp>
      <p:sp>
        <p:nvSpPr>
          <p:cNvPr id="3" name="Content Placeholder 2"/>
          <p:cNvSpPr>
            <a:spLocks noGrp="1"/>
          </p:cNvSpPr>
          <p:nvPr>
            <p:ph sz="quarter" idx="1"/>
          </p:nvPr>
        </p:nvSpPr>
        <p:spPr/>
        <p:txBody>
          <a:bodyPr/>
          <a:lstStyle/>
          <a:p>
            <a:r>
              <a:rPr lang="en-US" dirty="0" smtClean="0"/>
              <a:t>Looking at the first 10 verses of Chapter 1 of each of the books, we find a number of interesting elements.</a:t>
            </a:r>
          </a:p>
          <a:p>
            <a:r>
              <a:rPr lang="en-US" dirty="0" smtClean="0"/>
              <a:t>Galatians, Ephesians, and Colossians, all begin with the claim that Paul is an apostle.</a:t>
            </a:r>
          </a:p>
          <a:p>
            <a:r>
              <a:rPr lang="en-US" dirty="0" smtClean="0"/>
              <a:t>Galatians and Ephesians make the strongest claim, with Paul offering a defense of his apostleship in the book of Galatians.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TotalTime>
  <Words>1072</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Paul’s Ecclesial Epistles</vt:lpstr>
      <vt:lpstr>Paul’s Ecclesial Epistles</vt:lpstr>
      <vt:lpstr>Paul’s Ecclesial Epistles</vt:lpstr>
      <vt:lpstr>Paul’s Ecclesial Epistles</vt:lpstr>
      <vt:lpstr>Paul’s Ecclesial Epistles</vt:lpstr>
      <vt:lpstr>Paul’s Ecclesial Epistles</vt:lpstr>
      <vt:lpstr>Paul’s Ecclesial Epistles</vt:lpstr>
      <vt:lpstr>Paul’s Ecclesial Epistles</vt:lpstr>
      <vt:lpstr>Paul’s Ecclesial Epistles </vt:lpstr>
      <vt:lpstr>Paul’s Ecclesial Epistles</vt:lpstr>
      <vt:lpstr>Paul’s Ecclesial Epistles</vt:lpstr>
      <vt:lpstr>Paul’s Ecclesial Epistles</vt:lpstr>
      <vt:lpstr>Paul’s Ecclesial Epistles</vt:lpstr>
      <vt:lpstr>Paul’s Ecclesial Epistles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Ecclesial Epistles</dc:title>
  <dc:creator>Valued Acer Customer</dc:creator>
  <cp:lastModifiedBy>Valued Acer Customer</cp:lastModifiedBy>
  <cp:revision>18</cp:revision>
  <dcterms:created xsi:type="dcterms:W3CDTF">2013-01-06T12:15:05Z</dcterms:created>
  <dcterms:modified xsi:type="dcterms:W3CDTF">2013-01-19T21:40:54Z</dcterms:modified>
</cp:coreProperties>
</file>