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46" d="100"/>
          <a:sy n="46" d="100"/>
        </p:scale>
        <p:origin x="-1206"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C69736-5CA0-4888-A11A-094FE1CFCB6A}" type="datetimeFigureOut">
              <a:rPr lang="en-US" smtClean="0"/>
              <a:t>3/3/2013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33B8164-A420-4EC2-93DB-9465F5FF88B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69736-5CA0-4888-A11A-094FE1CFCB6A}"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69736-5CA0-4888-A11A-094FE1CFCB6A}"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C69736-5CA0-4888-A11A-094FE1CFCB6A}" type="datetimeFigureOut">
              <a:rPr lang="en-US" smtClean="0"/>
              <a:t>3/3/2013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33B8164-A420-4EC2-93DB-9465F5FF88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C69736-5CA0-4888-A11A-094FE1CFCB6A}" type="datetimeFigureOut">
              <a:rPr lang="en-US" smtClean="0"/>
              <a:t>3/3/2013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33B8164-A420-4EC2-93DB-9465F5FF88BC}"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C69736-5CA0-4888-A11A-094FE1CFCB6A}" type="datetimeFigureOut">
              <a:rPr lang="en-US" smtClean="0"/>
              <a:t>3/3/2013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C69736-5CA0-4888-A11A-094FE1CFCB6A}"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33B8164-A420-4EC2-93DB-9465F5FF88BC}"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C69736-5CA0-4888-A11A-094FE1CFCB6A}" type="datetimeFigureOut">
              <a:rPr lang="en-US" smtClean="0"/>
              <a:t>3/3/2013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C69736-5CA0-4888-A11A-094FE1CFCB6A}" type="datetimeFigureOut">
              <a:rPr lang="en-US" smtClean="0"/>
              <a:t>3/3/2013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C69736-5CA0-4888-A11A-094FE1CFCB6A}" type="datetimeFigureOut">
              <a:rPr lang="en-US" smtClean="0"/>
              <a:t>3/3/2013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B8164-A420-4EC2-93DB-9465F5FF88B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C69736-5CA0-4888-A11A-094FE1CFCB6A}"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33B8164-A420-4EC2-93DB-9465F5FF88BC}"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C69736-5CA0-4888-A11A-094FE1CFCB6A}" type="datetimeFigureOut">
              <a:rPr lang="en-US" smtClean="0"/>
              <a:t>3/3/2013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3B8164-A420-4EC2-93DB-9465F5FF88BC}"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Galatians 3:19-29</a:t>
            </a:r>
            <a:br>
              <a:rPr lang="en-US" dirty="0" smtClean="0"/>
            </a:br>
            <a:r>
              <a:rPr lang="en-US" dirty="0" smtClean="0"/>
              <a:t>Ephesians 3:1-8</a:t>
            </a:r>
            <a:endParaRPr lang="en-US" dirty="0"/>
          </a:p>
        </p:txBody>
      </p:sp>
      <p:sp>
        <p:nvSpPr>
          <p:cNvPr id="3" name="Subtitle 2"/>
          <p:cNvSpPr>
            <a:spLocks noGrp="1"/>
          </p:cNvSpPr>
          <p:nvPr>
            <p:ph type="subTitle" idx="1"/>
          </p:nvPr>
        </p:nvSpPr>
        <p:spPr/>
        <p:txBody>
          <a:bodyPr/>
          <a:lstStyle/>
          <a:p>
            <a:r>
              <a:rPr lang="en-US" dirty="0" smtClean="0"/>
              <a:t>The Promise and the Mystery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3:1-8</a:t>
            </a:r>
            <a:endParaRPr lang="en-US" dirty="0"/>
          </a:p>
        </p:txBody>
      </p:sp>
      <p:sp>
        <p:nvSpPr>
          <p:cNvPr id="3" name="Content Placeholder 2"/>
          <p:cNvSpPr>
            <a:spLocks noGrp="1"/>
          </p:cNvSpPr>
          <p:nvPr>
            <p:ph idx="1"/>
          </p:nvPr>
        </p:nvSpPr>
        <p:spPr/>
        <p:txBody>
          <a:bodyPr>
            <a:normAutofit lnSpcReduction="10000"/>
          </a:bodyPr>
          <a:lstStyle/>
          <a:p>
            <a:r>
              <a:rPr lang="en-US" dirty="0" smtClean="0"/>
              <a:t>Ephesians chapter 3 continues the thought that Paul has laid out in Galatians 3.</a:t>
            </a:r>
          </a:p>
          <a:p>
            <a:pPr lvl="1"/>
            <a:r>
              <a:rPr lang="en-US" dirty="0" smtClean="0"/>
              <a:t>Verses 1 through 7  act as one long parenthetical reference.</a:t>
            </a:r>
          </a:p>
          <a:p>
            <a:pPr lvl="1"/>
            <a:r>
              <a:rPr lang="en-US" dirty="0" smtClean="0"/>
              <a:t>Find the end of the thought that Paul starts with verse 1 of Chapter 3.</a:t>
            </a:r>
          </a:p>
          <a:p>
            <a:pPr lvl="1"/>
            <a:r>
              <a:rPr lang="en-US" dirty="0" smtClean="0"/>
              <a:t>The rest of the material from verses 2 through 7  focuses on this great mystery of the Gospel.</a:t>
            </a:r>
          </a:p>
          <a:p>
            <a:pPr lvl="1"/>
            <a:r>
              <a:rPr lang="en-US" dirty="0" smtClean="0"/>
              <a:t>The mystery is simple—gentiles can become Christians.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3:1-8</a:t>
            </a:r>
            <a:endParaRPr lang="en-US" dirty="0"/>
          </a:p>
        </p:txBody>
      </p:sp>
      <p:sp>
        <p:nvSpPr>
          <p:cNvPr id="3" name="Content Placeholder 2"/>
          <p:cNvSpPr>
            <a:spLocks noGrp="1"/>
          </p:cNvSpPr>
          <p:nvPr>
            <p:ph idx="1"/>
          </p:nvPr>
        </p:nvSpPr>
        <p:spPr/>
        <p:txBody>
          <a:bodyPr/>
          <a:lstStyle/>
          <a:p>
            <a:r>
              <a:rPr lang="en-US" dirty="0" smtClean="0"/>
              <a:t>The build up from verses 2 through 6 is important.  The thought process is critical.</a:t>
            </a:r>
          </a:p>
          <a:p>
            <a:pPr lvl="1"/>
            <a:r>
              <a:rPr lang="en-US" dirty="0" smtClean="0"/>
              <a:t>Paul points out that the message came to him by revelation.  Contrast this with the Law in Galatians.</a:t>
            </a:r>
          </a:p>
          <a:p>
            <a:pPr lvl="1"/>
            <a:r>
              <a:rPr lang="en-US" dirty="0" smtClean="0"/>
              <a:t>Paul points out that the ministry was unknown in older times.</a:t>
            </a:r>
          </a:p>
          <a:p>
            <a:pPr lvl="1"/>
            <a:r>
              <a:rPr lang="en-US" dirty="0" smtClean="0"/>
              <a:t>It was revealed to the disciples and then to others.</a:t>
            </a:r>
          </a:p>
          <a:p>
            <a:pPr lvl="1"/>
            <a:r>
              <a:rPr lang="en-US" dirty="0" smtClean="0"/>
              <a:t>What is this mystery: verse 6.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3:8</a:t>
            </a:r>
            <a:endParaRPr lang="en-US" dirty="0"/>
          </a:p>
        </p:txBody>
      </p:sp>
      <p:sp>
        <p:nvSpPr>
          <p:cNvPr id="3" name="Content Placeholder 2"/>
          <p:cNvSpPr>
            <a:spLocks noGrp="1"/>
          </p:cNvSpPr>
          <p:nvPr>
            <p:ph idx="1"/>
          </p:nvPr>
        </p:nvSpPr>
        <p:spPr/>
        <p:txBody>
          <a:bodyPr/>
          <a:lstStyle/>
          <a:p>
            <a:r>
              <a:rPr lang="en-US" dirty="0" smtClean="0"/>
              <a:t>This, by the way, is the rest of Paul’s sentence from verse one.</a:t>
            </a:r>
          </a:p>
          <a:p>
            <a:pPr lvl="1"/>
            <a:r>
              <a:rPr lang="en-US" dirty="0" smtClean="0"/>
              <a:t>Paul is less then the least of the saints.</a:t>
            </a:r>
          </a:p>
          <a:p>
            <a:pPr lvl="1"/>
            <a:r>
              <a:rPr lang="en-US" dirty="0" smtClean="0"/>
              <a:t>Paul has been given great grace.</a:t>
            </a:r>
          </a:p>
          <a:p>
            <a:pPr lvl="1"/>
            <a:r>
              <a:rPr lang="en-US" dirty="0" smtClean="0"/>
              <a:t>That grace is to preach the unsearchable riches of Christ.</a:t>
            </a:r>
          </a:p>
          <a:p>
            <a:pPr lvl="1"/>
            <a:r>
              <a:rPr lang="en-US" dirty="0" smtClean="0"/>
              <a:t>That grace is to preach among the Gentiles.</a:t>
            </a:r>
          </a:p>
          <a:p>
            <a:pPr lvl="1"/>
            <a:r>
              <a:rPr lang="en-US" dirty="0" smtClean="0"/>
              <a:t>Only Nixon could go to China.  It’s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Galatians and Ephesians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Notice the continuity of thought from one book to the next.</a:t>
            </a:r>
          </a:p>
          <a:p>
            <a:pPr lvl="1"/>
            <a:r>
              <a:rPr lang="en-US" dirty="0" smtClean="0"/>
              <a:t>Our salvation is centered in Christ alone.</a:t>
            </a:r>
          </a:p>
          <a:p>
            <a:pPr lvl="1"/>
            <a:r>
              <a:rPr lang="en-US" dirty="0" smtClean="0"/>
              <a:t>The Gospel comes to us from God himself, not through mediators.</a:t>
            </a:r>
          </a:p>
          <a:p>
            <a:pPr lvl="1"/>
            <a:r>
              <a:rPr lang="en-US" dirty="0" smtClean="0"/>
              <a:t>That salvation is offered to Gentiles and Jews.</a:t>
            </a:r>
          </a:p>
          <a:p>
            <a:pPr lvl="1"/>
            <a:r>
              <a:rPr lang="en-US" dirty="0" smtClean="0"/>
              <a:t>Our salvation makes us one body.</a:t>
            </a:r>
          </a:p>
          <a:p>
            <a:pPr lvl="1"/>
            <a:r>
              <a:rPr lang="en-US" dirty="0" smtClean="0"/>
              <a:t>Philippians 3:20 tells us our citizenship is in heaven.</a:t>
            </a:r>
          </a:p>
          <a:p>
            <a:pPr lvl="1"/>
            <a:r>
              <a:rPr lang="en-US" dirty="0" smtClean="0"/>
              <a:t>Colossians 3:1 finally answers Paul’s question about the Law.  It all ties together.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Picking up where we left off, the question we have is, what was the Law and circumcision if they are of no value?</a:t>
            </a:r>
          </a:p>
          <a:p>
            <a:r>
              <a:rPr lang="en-US" dirty="0" smtClean="0"/>
              <a:t>Paul seems to be saying that the Law in particular has nothing to do with the Promise to Abraham.  If that is the case, and the Law does not justify, what good Is it?</a:t>
            </a:r>
          </a:p>
          <a:p>
            <a:r>
              <a:rPr lang="en-US" dirty="0" smtClean="0"/>
              <a:t>Jewish Christians are feeling sort of cheated.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Paul answers that question in verse 19.</a:t>
            </a:r>
          </a:p>
          <a:p>
            <a:pPr lvl="1"/>
            <a:r>
              <a:rPr lang="en-US" dirty="0" smtClean="0"/>
              <a:t>The Law was added “because of transgression.”</a:t>
            </a:r>
          </a:p>
          <a:p>
            <a:pPr lvl="1"/>
            <a:r>
              <a:rPr lang="en-US" dirty="0" smtClean="0"/>
              <a:t>The Law was given by mediators.</a:t>
            </a:r>
          </a:p>
          <a:p>
            <a:pPr lvl="2"/>
            <a:r>
              <a:rPr lang="en-US" dirty="0" smtClean="0"/>
              <a:t>The Law was given by angels (Deuteronomy 33:2 and Psalm 68:17.)</a:t>
            </a:r>
          </a:p>
          <a:p>
            <a:pPr lvl="2"/>
            <a:r>
              <a:rPr lang="en-US" dirty="0"/>
              <a:t> </a:t>
            </a:r>
            <a:r>
              <a:rPr lang="en-US" dirty="0" smtClean="0"/>
              <a:t>the law was given by Moses.</a:t>
            </a:r>
          </a:p>
          <a:p>
            <a:pPr lvl="2"/>
            <a:r>
              <a:rPr lang="en-US" dirty="0" smtClean="0"/>
              <a:t>Mediators stand between God and man.</a:t>
            </a:r>
          </a:p>
          <a:p>
            <a:pPr lvl="1"/>
            <a:r>
              <a:rPr lang="en-US" dirty="0" smtClean="0"/>
              <a:t>The law has an expiration date—when the Seed should come.</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Verse 20 has many interpretations, and it seems kind of confusing.  The point, however, is to contrast the Law and Christ.  God is one, but the Law has many lawgivers.   This verse is more effective if you are Jewish.</a:t>
            </a:r>
          </a:p>
          <a:p>
            <a:r>
              <a:rPr lang="en-US" dirty="0" smtClean="0"/>
              <a:t>Verses 21 and 22  follow up the question with the next logical question.</a:t>
            </a:r>
          </a:p>
          <a:p>
            <a:pPr lvl="1"/>
            <a:r>
              <a:rPr lang="en-US" dirty="0" smtClean="0"/>
              <a:t>If the Law is not faith, is it opposed to Christ?</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Verses 21 and 22</a:t>
            </a:r>
          </a:p>
          <a:p>
            <a:pPr lvl="1"/>
            <a:r>
              <a:rPr lang="en-US" dirty="0" smtClean="0"/>
              <a:t>Does the Law oppose Christ?  Certainly not!</a:t>
            </a:r>
          </a:p>
          <a:p>
            <a:pPr lvl="1"/>
            <a:r>
              <a:rPr lang="en-US" dirty="0" smtClean="0"/>
              <a:t>The Law cannot give life.  This is the first contrast.</a:t>
            </a:r>
          </a:p>
          <a:p>
            <a:pPr lvl="1"/>
            <a:r>
              <a:rPr lang="en-US" dirty="0" smtClean="0"/>
              <a:t>The Law condemns everyone as sinners.  Paul has made this point in the other writings.  In verse 12 he points out that the law itself condemns everyone.</a:t>
            </a:r>
          </a:p>
          <a:p>
            <a:pPr lvl="1"/>
            <a:r>
              <a:rPr lang="en-US" dirty="0" smtClean="0"/>
              <a:t>The purpose of the law is to remind us of our sinful state until the revealing of Christ.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Galatians 3:23 through 26 have been badly misinterpreted.  I was as guilty as the rest until I did the study.</a:t>
            </a:r>
          </a:p>
          <a:p>
            <a:pPr lvl="1"/>
            <a:r>
              <a:rPr lang="en-US" dirty="0" smtClean="0"/>
              <a:t>There are three Greek words for tutor.  They mean three very different things.</a:t>
            </a:r>
          </a:p>
          <a:p>
            <a:pPr lvl="1"/>
            <a:r>
              <a:rPr lang="en-US" dirty="0" smtClean="0"/>
              <a:t>The first word is </a:t>
            </a:r>
            <a:r>
              <a:rPr lang="en-US" dirty="0" err="1" smtClean="0"/>
              <a:t>didaskolos</a:t>
            </a:r>
            <a:r>
              <a:rPr lang="en-US" dirty="0" smtClean="0"/>
              <a:t>, which means a teacher of the word.  This is our typical term for tutor.</a:t>
            </a:r>
          </a:p>
          <a:p>
            <a:pPr lvl="1"/>
            <a:r>
              <a:rPr lang="en-US" dirty="0" smtClean="0"/>
              <a:t>The second term is </a:t>
            </a:r>
            <a:r>
              <a:rPr lang="en-US" dirty="0" err="1" smtClean="0"/>
              <a:t>epitropos</a:t>
            </a:r>
            <a:r>
              <a:rPr lang="en-US" dirty="0" smtClean="0"/>
              <a:t>, which is our typical term for a professor like I am.</a:t>
            </a:r>
          </a:p>
          <a:p>
            <a:pPr lvl="1"/>
            <a:r>
              <a:rPr lang="en-US" dirty="0" smtClean="0"/>
              <a:t>The last word is pedagogue.  This is the word used here.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Verse 24.  Tutor is a bad translation.  The King James translates its schoolmaster which is a little better.  The Greeks and the Romans hired slaves (interesting concept of itself) to train children in morals and good conduct.  They were disciplinarians.</a:t>
            </a:r>
          </a:p>
          <a:p>
            <a:r>
              <a:rPr lang="en-US" dirty="0" smtClean="0"/>
              <a:t>What Paul is saying is that the Law was our tutor in morals and good conduct.</a:t>
            </a:r>
          </a:p>
          <a:p>
            <a:pPr lvl="1"/>
            <a:r>
              <a:rPr lang="en-US" dirty="0" smtClean="0"/>
              <a:t>It taught us that we could not be good of ourselves.</a:t>
            </a:r>
          </a:p>
          <a:p>
            <a:pPr lvl="1"/>
            <a:r>
              <a:rPr lang="en-US" dirty="0" smtClean="0"/>
              <a:t>It taught us that we needed help.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What purpose, then, is the law?</a:t>
            </a:r>
          </a:p>
          <a:p>
            <a:pPr lvl="1"/>
            <a:r>
              <a:rPr lang="en-US" dirty="0" smtClean="0"/>
              <a:t>It is our tutor to train us in morals and good conduct until the coming of the Seed.</a:t>
            </a:r>
          </a:p>
          <a:p>
            <a:pPr lvl="1"/>
            <a:r>
              <a:rPr lang="en-US" dirty="0" smtClean="0"/>
              <a:t>Verse 25: when Christ came, we grew up, and are no longer under the authority of a tutor.</a:t>
            </a:r>
          </a:p>
          <a:p>
            <a:r>
              <a:rPr lang="en-US" dirty="0" smtClean="0"/>
              <a:t>With the coming of the Seeds, we reached verse 26.  Verse 27 emphasizes this point: if you were baptized in Christ, you have put on Christ.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3:19-29</a:t>
            </a:r>
            <a:endParaRPr lang="en-US" dirty="0"/>
          </a:p>
        </p:txBody>
      </p:sp>
      <p:sp>
        <p:nvSpPr>
          <p:cNvPr id="3" name="Content Placeholder 2"/>
          <p:cNvSpPr>
            <a:spLocks noGrp="1"/>
          </p:cNvSpPr>
          <p:nvPr>
            <p:ph idx="1"/>
          </p:nvPr>
        </p:nvSpPr>
        <p:spPr/>
        <p:txBody>
          <a:bodyPr/>
          <a:lstStyle/>
          <a:p>
            <a:r>
              <a:rPr lang="en-US" dirty="0" smtClean="0"/>
              <a:t>Verses 28 and 29 concluded the thought: if you are Christ’s, then you are Abraham’s seed and heirs according to the promise.</a:t>
            </a:r>
          </a:p>
          <a:p>
            <a:r>
              <a:rPr lang="en-US" dirty="0" smtClean="0"/>
              <a:t>What, exactly, is the promise?</a:t>
            </a:r>
          </a:p>
          <a:p>
            <a:pPr lvl="1"/>
            <a:r>
              <a:rPr lang="en-US" dirty="0" smtClean="0"/>
              <a:t>Look at verse 14, 9, 8, and 19</a:t>
            </a:r>
          </a:p>
          <a:p>
            <a:pPr lvl="1"/>
            <a:r>
              <a:rPr lang="en-US" dirty="0" smtClean="0"/>
              <a:t>It is important that we understand what the promise is for this passage to make sense.</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99</TotalTime>
  <Words>903</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Galatians 3:19-29 Ephesians 3:1-8</vt:lpstr>
      <vt:lpstr>Galatians 3:19-29</vt:lpstr>
      <vt:lpstr>Galatians 3:19-29</vt:lpstr>
      <vt:lpstr>Galatians 3:19-29</vt:lpstr>
      <vt:lpstr>Galatians 3:19-29</vt:lpstr>
      <vt:lpstr>Galatians 3:19-29</vt:lpstr>
      <vt:lpstr>Galatians 3:19-29</vt:lpstr>
      <vt:lpstr>Galatians 3:19-29</vt:lpstr>
      <vt:lpstr>Galatians 3:19-29</vt:lpstr>
      <vt:lpstr>Ephesians 3:1-8</vt:lpstr>
      <vt:lpstr>Ephesians 3:1-8</vt:lpstr>
      <vt:lpstr>Ephesians 3:8</vt:lpstr>
      <vt:lpstr>Galatians and Ephesians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 3:19-29 EPHESIANS 3:1-8</dc:title>
  <dc:creator>Valued Acer Customer</dc:creator>
  <cp:lastModifiedBy>Valued Acer Customer</cp:lastModifiedBy>
  <cp:revision>18</cp:revision>
  <dcterms:created xsi:type="dcterms:W3CDTF">2013-03-03T11:38:18Z</dcterms:created>
  <dcterms:modified xsi:type="dcterms:W3CDTF">2013-03-03T13:17:56Z</dcterms:modified>
</cp:coreProperties>
</file>