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C86969E6-59B0-4E8F-8DA6-30FFE31E7E07}" type="datetimeFigureOut">
              <a:rPr lang="en-US" smtClean="0"/>
              <a:t>2/3/2013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BAB2359-A105-4108-A467-C74E257C29C7}"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6969E6-59B0-4E8F-8DA6-30FFE31E7E07}" type="datetimeFigureOut">
              <a:rPr lang="en-US" smtClean="0"/>
              <a:t>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AB2359-A105-4108-A467-C74E257C29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6969E6-59B0-4E8F-8DA6-30FFE31E7E07}" type="datetimeFigureOut">
              <a:rPr lang="en-US" smtClean="0"/>
              <a:t>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AB2359-A105-4108-A467-C74E257C29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6969E6-59B0-4E8F-8DA6-30FFE31E7E07}" type="datetimeFigureOut">
              <a:rPr lang="en-US" smtClean="0"/>
              <a:t>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AB2359-A105-4108-A467-C74E257C29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C86969E6-59B0-4E8F-8DA6-30FFE31E7E07}" type="datetimeFigureOut">
              <a:rPr lang="en-US" smtClean="0"/>
              <a:t>2/3/2013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BAB2359-A105-4108-A467-C74E257C29C7}"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86969E6-59B0-4E8F-8DA6-30FFE31E7E07}" type="datetimeFigureOut">
              <a:rPr lang="en-US" smtClean="0"/>
              <a:t>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0BAB2359-A105-4108-A467-C74E257C29C7}"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86969E6-59B0-4E8F-8DA6-30FFE31E7E07}" type="datetimeFigureOut">
              <a:rPr lang="en-US" smtClean="0"/>
              <a:t>2/3/2013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0BAB2359-A105-4108-A467-C74E257C29C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86969E6-59B0-4E8F-8DA6-30FFE31E7E07}" type="datetimeFigureOut">
              <a:rPr lang="en-US" smtClean="0"/>
              <a:t>2/3/2013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BAB2359-A105-4108-A467-C74E257C29C7}"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86969E6-59B0-4E8F-8DA6-30FFE31E7E07}" type="datetimeFigureOut">
              <a:rPr lang="en-US" smtClean="0"/>
              <a:t>2/3/2013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BAB2359-A105-4108-A467-C74E257C29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C86969E6-59B0-4E8F-8DA6-30FFE31E7E07}" type="datetimeFigureOut">
              <a:rPr lang="en-US" smtClean="0"/>
              <a:t>2/3/2013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BAB2359-A105-4108-A467-C74E257C29C7}"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C86969E6-59B0-4E8F-8DA6-30FFE31E7E07}" type="datetimeFigureOut">
              <a:rPr lang="en-US" smtClean="0"/>
              <a:t>2/3/2013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BAB2359-A105-4108-A467-C74E257C29C7}"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86969E6-59B0-4E8F-8DA6-30FFE31E7E07}" type="datetimeFigureOut">
              <a:rPr lang="en-US" smtClean="0"/>
              <a:t>2/3/2013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BAB2359-A105-4108-A467-C74E257C29C7}"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Ephesians 2</a:t>
            </a:r>
            <a:endParaRPr lang="en-US" dirty="0"/>
          </a:p>
        </p:txBody>
      </p:sp>
      <p:sp>
        <p:nvSpPr>
          <p:cNvPr id="3" name="Subtitle 2"/>
          <p:cNvSpPr>
            <a:spLocks noGrp="1"/>
          </p:cNvSpPr>
          <p:nvPr>
            <p:ph type="subTitle" idx="1"/>
          </p:nvPr>
        </p:nvSpPr>
        <p:spPr/>
        <p:txBody>
          <a:bodyPr/>
          <a:lstStyle/>
          <a:p>
            <a:r>
              <a:rPr lang="en-US" dirty="0" smtClean="0"/>
              <a:t>God’s Has </a:t>
            </a:r>
            <a:r>
              <a:rPr lang="en-US" dirty="0" err="1" smtClean="0"/>
              <a:t>Beens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a:t>
            </a:r>
            <a:endParaRPr lang="en-US" dirty="0"/>
          </a:p>
        </p:txBody>
      </p:sp>
      <p:sp>
        <p:nvSpPr>
          <p:cNvPr id="3" name="Content Placeholder 2"/>
          <p:cNvSpPr>
            <a:spLocks noGrp="1"/>
          </p:cNvSpPr>
          <p:nvPr>
            <p:ph idx="1"/>
          </p:nvPr>
        </p:nvSpPr>
        <p:spPr/>
        <p:txBody>
          <a:bodyPr>
            <a:normAutofit/>
          </a:bodyPr>
          <a:lstStyle/>
          <a:p>
            <a:r>
              <a:rPr lang="en-US" dirty="0" smtClean="0"/>
              <a:t>Ephesians 2:8 starts the Great Has Been of Ephesians.</a:t>
            </a:r>
          </a:p>
          <a:p>
            <a:pPr lvl="1"/>
            <a:r>
              <a:rPr lang="en-US" dirty="0" smtClean="0"/>
              <a:t>Highlight each occurrence of the term Has Been</a:t>
            </a:r>
          </a:p>
          <a:p>
            <a:pPr lvl="1"/>
            <a:r>
              <a:rPr lang="en-US" dirty="0" smtClean="0"/>
              <a:t>Now find each occurrence of the term “Are Being” or its forms.</a:t>
            </a:r>
          </a:p>
          <a:p>
            <a:r>
              <a:rPr lang="en-US" dirty="0" smtClean="0"/>
              <a:t>We were</a:t>
            </a:r>
          </a:p>
          <a:p>
            <a:pPr lvl="1"/>
            <a:r>
              <a:rPr lang="en-US" dirty="0" smtClean="0"/>
              <a:t>Lost</a:t>
            </a:r>
          </a:p>
          <a:p>
            <a:pPr lvl="1"/>
            <a:r>
              <a:rPr lang="en-US" dirty="0" smtClean="0"/>
              <a:t>Far Off</a:t>
            </a:r>
          </a:p>
          <a:p>
            <a:pPr lvl="1"/>
            <a:r>
              <a:rPr lang="en-US" dirty="0" smtClean="0"/>
              <a:t>Strangers to the Promise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a:t>
            </a:r>
            <a:endParaRPr lang="en-US" dirty="0"/>
          </a:p>
        </p:txBody>
      </p:sp>
      <p:sp>
        <p:nvSpPr>
          <p:cNvPr id="3" name="Content Placeholder 2"/>
          <p:cNvSpPr>
            <a:spLocks noGrp="1"/>
          </p:cNvSpPr>
          <p:nvPr>
            <p:ph idx="1"/>
          </p:nvPr>
        </p:nvSpPr>
        <p:spPr/>
        <p:txBody>
          <a:bodyPr/>
          <a:lstStyle/>
          <a:p>
            <a:r>
              <a:rPr lang="en-US" dirty="0" smtClean="0"/>
              <a:t>We are Now</a:t>
            </a:r>
          </a:p>
          <a:p>
            <a:pPr lvl="1"/>
            <a:r>
              <a:rPr lang="en-US" dirty="0" smtClean="0"/>
              <a:t>One with Israel</a:t>
            </a:r>
          </a:p>
          <a:p>
            <a:pPr lvl="1"/>
            <a:r>
              <a:rPr lang="en-US" dirty="0" smtClean="0"/>
              <a:t>Free from Sin– </a:t>
            </a:r>
          </a:p>
          <a:p>
            <a:pPr lvl="1"/>
            <a:r>
              <a:rPr lang="en-US" dirty="0" smtClean="0"/>
              <a:t>No Enmity with the Jews or with God</a:t>
            </a:r>
          </a:p>
          <a:p>
            <a:pPr lvl="1"/>
            <a:endParaRPr lang="en-US" dirty="0"/>
          </a:p>
          <a:p>
            <a:r>
              <a:rPr lang="en-US" dirty="0" smtClean="0"/>
              <a:t>Verse 13– But Christ.  Like But God– we were sinners, we are now Saints.</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a:t>
            </a:r>
            <a:endParaRPr lang="en-US" dirty="0"/>
          </a:p>
        </p:txBody>
      </p:sp>
      <p:sp>
        <p:nvSpPr>
          <p:cNvPr id="3" name="Content Placeholder 2"/>
          <p:cNvSpPr>
            <a:spLocks noGrp="1"/>
          </p:cNvSpPr>
          <p:nvPr>
            <p:ph idx="1"/>
          </p:nvPr>
        </p:nvSpPr>
        <p:spPr/>
        <p:txBody>
          <a:bodyPr>
            <a:normAutofit lnSpcReduction="10000"/>
          </a:bodyPr>
          <a:lstStyle/>
          <a:p>
            <a:r>
              <a:rPr lang="en-US" dirty="0" smtClean="0"/>
              <a:t>What Christ Did</a:t>
            </a:r>
          </a:p>
          <a:p>
            <a:pPr lvl="1"/>
            <a:r>
              <a:rPr lang="en-US" dirty="0" smtClean="0"/>
              <a:t>Redeemed Us</a:t>
            </a:r>
          </a:p>
          <a:p>
            <a:pPr lvl="1"/>
            <a:r>
              <a:rPr lang="en-US" dirty="0" smtClean="0"/>
              <a:t>Built a New creature, not Jew, Not Greek</a:t>
            </a:r>
          </a:p>
          <a:p>
            <a:r>
              <a:rPr lang="en-US" dirty="0" smtClean="0"/>
              <a:t>Made a New Church, </a:t>
            </a:r>
          </a:p>
          <a:p>
            <a:pPr lvl="1"/>
            <a:r>
              <a:rPr lang="en-US" dirty="0" smtClean="0"/>
              <a:t>One Foundation</a:t>
            </a:r>
          </a:p>
          <a:p>
            <a:pPr lvl="1"/>
            <a:r>
              <a:rPr lang="en-US" dirty="0" smtClean="0"/>
              <a:t>One Fellowship</a:t>
            </a:r>
          </a:p>
          <a:p>
            <a:pPr lvl="1"/>
            <a:r>
              <a:rPr lang="en-US" dirty="0" smtClean="0"/>
              <a:t>A Dwelling Place for the Spirit</a:t>
            </a:r>
          </a:p>
          <a:p>
            <a:pPr lvl="2"/>
            <a:r>
              <a:rPr lang="en-US" dirty="0" smtClean="0"/>
              <a:t>Individually</a:t>
            </a:r>
          </a:p>
          <a:p>
            <a:pPr lvl="2"/>
            <a:r>
              <a:rPr lang="en-US" dirty="0" smtClean="0"/>
              <a:t>Corporately</a:t>
            </a:r>
          </a:p>
          <a:p>
            <a:pPr lvl="1"/>
            <a:r>
              <a:rPr lang="en-US" dirty="0" smtClean="0"/>
              <a:t>What a Wonderful Savior we have!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a:t>
            </a:r>
            <a:endParaRPr lang="en-US" dirty="0"/>
          </a:p>
        </p:txBody>
      </p:sp>
      <p:sp>
        <p:nvSpPr>
          <p:cNvPr id="3" name="Content Placeholder 2"/>
          <p:cNvSpPr>
            <a:spLocks noGrp="1"/>
          </p:cNvSpPr>
          <p:nvPr>
            <p:ph idx="1"/>
          </p:nvPr>
        </p:nvSpPr>
        <p:spPr/>
        <p:txBody>
          <a:bodyPr>
            <a:normAutofit lnSpcReduction="10000"/>
          </a:bodyPr>
          <a:lstStyle/>
          <a:p>
            <a:r>
              <a:rPr lang="en-US" dirty="0" smtClean="0"/>
              <a:t>Chapter 2, Verse 1</a:t>
            </a:r>
          </a:p>
          <a:p>
            <a:pPr lvl="1"/>
            <a:r>
              <a:rPr lang="en-US" dirty="0" smtClean="0"/>
              <a:t>Notice the Italics– these words are not in the original Greek, but are implied by the text.</a:t>
            </a:r>
          </a:p>
          <a:p>
            <a:pPr lvl="1"/>
            <a:r>
              <a:rPr lang="en-US" dirty="0" smtClean="0"/>
              <a:t>Difficulties in translation from one language to another.</a:t>
            </a:r>
          </a:p>
          <a:p>
            <a:r>
              <a:rPr lang="en-US" dirty="0" smtClean="0"/>
              <a:t>Chapter 2 starts with Chapter 1, Verse 18</a:t>
            </a:r>
          </a:p>
          <a:p>
            <a:pPr lvl="1"/>
            <a:r>
              <a:rPr lang="en-US" dirty="0" smtClean="0"/>
              <a:t>I pray that your eyes might be open to see</a:t>
            </a:r>
          </a:p>
          <a:p>
            <a:pPr lvl="1"/>
            <a:r>
              <a:rPr lang="en-US" dirty="0" smtClean="0"/>
              <a:t>Hope of His calling</a:t>
            </a:r>
          </a:p>
          <a:p>
            <a:pPr lvl="1"/>
            <a:r>
              <a:rPr lang="en-US" dirty="0" smtClean="0"/>
              <a:t>Riches in Glory</a:t>
            </a:r>
          </a:p>
          <a:p>
            <a:pPr lvl="1"/>
            <a:r>
              <a:rPr lang="en-US" dirty="0" smtClean="0"/>
              <a:t>Power of His Resurrection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a:t>
            </a:r>
            <a:endParaRPr lang="en-US" dirty="0"/>
          </a:p>
        </p:txBody>
      </p:sp>
      <p:sp>
        <p:nvSpPr>
          <p:cNvPr id="3" name="Content Placeholder 2"/>
          <p:cNvSpPr>
            <a:spLocks noGrp="1"/>
          </p:cNvSpPr>
          <p:nvPr>
            <p:ph idx="1"/>
          </p:nvPr>
        </p:nvSpPr>
        <p:spPr/>
        <p:txBody>
          <a:bodyPr/>
          <a:lstStyle/>
          <a:p>
            <a:r>
              <a:rPr lang="en-US" dirty="0" smtClean="0"/>
              <a:t>What is this Power and Hope?  It is the hope that</a:t>
            </a:r>
          </a:p>
          <a:p>
            <a:r>
              <a:rPr lang="en-US" dirty="0" smtClean="0"/>
              <a:t>Those of us who were Dead in Trespass and Sin</a:t>
            </a:r>
          </a:p>
          <a:p>
            <a:pPr lvl="1"/>
            <a:r>
              <a:rPr lang="en-US" dirty="0" smtClean="0"/>
              <a:t>Dead is a great Greek word:  </a:t>
            </a:r>
            <a:r>
              <a:rPr lang="en-US" dirty="0" err="1" smtClean="0"/>
              <a:t>nekrous</a:t>
            </a:r>
            <a:r>
              <a:rPr lang="en-US" dirty="0" smtClean="0"/>
              <a:t>.  Just like it sounds.</a:t>
            </a:r>
          </a:p>
          <a:p>
            <a:pPr lvl="1"/>
            <a:r>
              <a:rPr lang="en-US" dirty="0" smtClean="0"/>
              <a:t>Sin is a word we have seen before– </a:t>
            </a:r>
            <a:r>
              <a:rPr lang="en-US" dirty="0" err="1" smtClean="0"/>
              <a:t>hamartias</a:t>
            </a:r>
            <a:r>
              <a:rPr lang="en-US" dirty="0" smtClean="0"/>
              <a:t>.</a:t>
            </a:r>
          </a:p>
          <a:p>
            <a:pPr lvl="1"/>
            <a:r>
              <a:rPr lang="en-US" dirty="0" smtClean="0"/>
              <a:t>Lets play connect the dots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2 And you He made alive, who were dead </a:t>
            </a:r>
            <a:r>
              <a:rPr lang="en-US" dirty="0" smtClean="0">
                <a:solidFill>
                  <a:srgbClr val="FF0000"/>
                </a:solidFill>
              </a:rPr>
              <a:t>in trespasses </a:t>
            </a:r>
            <a:r>
              <a:rPr lang="en-US" dirty="0" smtClean="0"/>
              <a:t>and sins, 2 in which you </a:t>
            </a:r>
            <a:r>
              <a:rPr lang="en-US" dirty="0" smtClean="0">
                <a:solidFill>
                  <a:srgbClr val="00B0F0"/>
                </a:solidFill>
              </a:rPr>
              <a:t>once walked </a:t>
            </a:r>
            <a:r>
              <a:rPr lang="en-US" dirty="0" smtClean="0">
                <a:solidFill>
                  <a:schemeClr val="accent1"/>
                </a:solidFill>
              </a:rPr>
              <a:t>according</a:t>
            </a:r>
            <a:r>
              <a:rPr lang="en-US" dirty="0" smtClean="0"/>
              <a:t> to the course of this world, </a:t>
            </a:r>
            <a:r>
              <a:rPr lang="en-US" dirty="0" smtClean="0">
                <a:solidFill>
                  <a:schemeClr val="accent1"/>
                </a:solidFill>
              </a:rPr>
              <a:t>according</a:t>
            </a:r>
            <a:r>
              <a:rPr lang="en-US" dirty="0" smtClean="0"/>
              <a:t> to the prince of the power of the air, the spirit who now works in the sons of disobedience, 3 among whom also we all once conducted ourselves in the lusts of our flesh, fulfilling the desires of the flesh and of the mind, and were by nature children of wrath, just as the others.</a:t>
            </a:r>
          </a:p>
          <a:p>
            <a:endParaRPr lang="en-US" dirty="0" smtClean="0"/>
          </a:p>
          <a:p>
            <a:pPr>
              <a:buNone/>
            </a:pPr>
            <a:endParaRPr lang="en-US" dirty="0" smtClean="0"/>
          </a:p>
          <a:p>
            <a:endParaRPr lang="en-US" dirty="0"/>
          </a:p>
        </p:txBody>
      </p:sp>
      <p:sp>
        <p:nvSpPr>
          <p:cNvPr id="4" name="Oval 3"/>
          <p:cNvSpPr/>
          <p:nvPr/>
        </p:nvSpPr>
        <p:spPr>
          <a:xfrm>
            <a:off x="1752600" y="1600200"/>
            <a:ext cx="9144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876800" y="1524000"/>
            <a:ext cx="26670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urved Down Arrow 49"/>
          <p:cNvSpPr/>
          <p:nvPr/>
        </p:nvSpPr>
        <p:spPr>
          <a:xfrm>
            <a:off x="2286000" y="1219200"/>
            <a:ext cx="3276600" cy="45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4" name="Straight Arrow Connector 53"/>
          <p:cNvCxnSpPr/>
          <p:nvPr/>
        </p:nvCxnSpPr>
        <p:spPr>
          <a:xfrm>
            <a:off x="2362200" y="1905000"/>
            <a:ext cx="4495800" cy="1981200"/>
          </a:xfrm>
          <a:prstGeom prst="straightConnector1">
            <a:avLst/>
          </a:prstGeom>
          <a:ln w="31750">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1219200" y="2743200"/>
            <a:ext cx="990600" cy="304800"/>
          </a:xfrm>
          <a:prstGeom prst="straightConnector1">
            <a:avLst/>
          </a:prstGeom>
          <a:ln w="31750">
            <a:headEnd type="stealth" w="lg" len="lg"/>
            <a:tailEnd type="stealth" w="lg" len="lg"/>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a:t>
            </a:r>
            <a:endParaRPr lang="en-US" dirty="0"/>
          </a:p>
        </p:txBody>
      </p:sp>
      <p:sp>
        <p:nvSpPr>
          <p:cNvPr id="3" name="Content Placeholder 2"/>
          <p:cNvSpPr>
            <a:spLocks noGrp="1"/>
          </p:cNvSpPr>
          <p:nvPr>
            <p:ph idx="1"/>
          </p:nvPr>
        </p:nvSpPr>
        <p:spPr/>
        <p:txBody>
          <a:bodyPr/>
          <a:lstStyle/>
          <a:p>
            <a:r>
              <a:rPr lang="en-US" dirty="0" smtClean="0"/>
              <a:t>Make a list of the things that were our death and trespass</a:t>
            </a:r>
          </a:p>
          <a:p>
            <a:pPr lvl="1"/>
            <a:r>
              <a:rPr lang="en-US" dirty="0" smtClean="0"/>
              <a:t>Lust of the flesh</a:t>
            </a:r>
          </a:p>
          <a:p>
            <a:pPr lvl="1"/>
            <a:r>
              <a:rPr lang="en-US" dirty="0" smtClean="0"/>
              <a:t>Desires of flesh</a:t>
            </a:r>
          </a:p>
          <a:p>
            <a:pPr lvl="1"/>
            <a:r>
              <a:rPr lang="en-US" dirty="0" smtClean="0"/>
              <a:t>Desires of Mind– </a:t>
            </a:r>
          </a:p>
          <a:p>
            <a:pPr lvl="2"/>
            <a:r>
              <a:rPr lang="en-US" dirty="0" smtClean="0"/>
              <a:t>Cool doctrines</a:t>
            </a:r>
          </a:p>
          <a:p>
            <a:pPr lvl="2"/>
            <a:r>
              <a:rPr lang="en-US" dirty="0" smtClean="0"/>
              <a:t>Nifty Ideas</a:t>
            </a:r>
          </a:p>
          <a:p>
            <a:pPr lvl="2"/>
            <a:r>
              <a:rPr lang="en-US" dirty="0" smtClean="0"/>
              <a:t>Justifications for Sin</a:t>
            </a:r>
          </a:p>
          <a:p>
            <a:pPr lvl="1"/>
            <a:r>
              <a:rPr lang="en-US" dirty="0" smtClean="0"/>
              <a:t>Children of Wrath</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a:t>
            </a:r>
            <a:endParaRPr lang="en-US" dirty="0"/>
          </a:p>
        </p:txBody>
      </p:sp>
      <p:sp>
        <p:nvSpPr>
          <p:cNvPr id="3" name="Content Placeholder 2"/>
          <p:cNvSpPr>
            <a:spLocks noGrp="1"/>
          </p:cNvSpPr>
          <p:nvPr>
            <p:ph idx="1"/>
          </p:nvPr>
        </p:nvSpPr>
        <p:spPr/>
        <p:txBody>
          <a:bodyPr>
            <a:normAutofit lnSpcReduction="10000"/>
          </a:bodyPr>
          <a:lstStyle/>
          <a:p>
            <a:r>
              <a:rPr lang="en-US" dirty="0" smtClean="0"/>
              <a:t>Important to note that Paul, the Jew, shares the penalty of the Gentiles.</a:t>
            </a:r>
          </a:p>
          <a:p>
            <a:pPr lvl="1"/>
            <a:r>
              <a:rPr lang="en-US" dirty="0" smtClean="0"/>
              <a:t>So, what is your list?</a:t>
            </a:r>
          </a:p>
          <a:p>
            <a:pPr lvl="1"/>
            <a:r>
              <a:rPr lang="en-US" dirty="0" smtClean="0"/>
              <a:t>Connect the dots in this section so you see how the thought evolves.</a:t>
            </a:r>
          </a:p>
          <a:p>
            <a:r>
              <a:rPr lang="en-US" dirty="0" smtClean="0"/>
              <a:t>Remember that this section comes after Chapter One,  In Christ</a:t>
            </a:r>
          </a:p>
          <a:p>
            <a:pPr lvl="1"/>
            <a:r>
              <a:rPr lang="en-US" dirty="0" smtClean="0"/>
              <a:t>Redemption</a:t>
            </a:r>
          </a:p>
          <a:p>
            <a:pPr lvl="1"/>
            <a:r>
              <a:rPr lang="en-US" dirty="0" err="1" smtClean="0"/>
              <a:t>Inheritence</a:t>
            </a:r>
            <a:endParaRPr lang="en-US" dirty="0" smtClean="0"/>
          </a:p>
          <a:p>
            <a:pPr lvl="1"/>
            <a:r>
              <a:rPr lang="en-US" dirty="0" smtClean="0"/>
              <a:t>Sealed to the Day of Redemption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a:t>
            </a:r>
            <a:endParaRPr lang="en-US" dirty="0"/>
          </a:p>
        </p:txBody>
      </p:sp>
      <p:sp>
        <p:nvSpPr>
          <p:cNvPr id="3" name="Content Placeholder 2"/>
          <p:cNvSpPr>
            <a:spLocks noGrp="1"/>
          </p:cNvSpPr>
          <p:nvPr>
            <p:ph idx="1"/>
          </p:nvPr>
        </p:nvSpPr>
        <p:spPr/>
        <p:txBody>
          <a:bodyPr/>
          <a:lstStyle/>
          <a:p>
            <a:r>
              <a:rPr lang="en-US" dirty="0" smtClean="0"/>
              <a:t>Why would Paul take us back to our Sinful state, after proving what Christ did for us?</a:t>
            </a:r>
          </a:p>
          <a:p>
            <a:pPr marL="971550" lvl="1" indent="-514350">
              <a:buFont typeface="+mj-lt"/>
              <a:buAutoNum type="arabicPeriod"/>
            </a:pPr>
            <a:r>
              <a:rPr lang="en-US" dirty="0"/>
              <a:t> </a:t>
            </a:r>
            <a:endParaRPr lang="en-US" dirty="0" smtClean="0"/>
          </a:p>
          <a:p>
            <a:pPr marL="971550" lvl="1" indent="-514350">
              <a:buFont typeface="+mj-lt"/>
              <a:buAutoNum type="arabicPeriod"/>
            </a:pPr>
            <a:r>
              <a:rPr lang="en-US" dirty="0"/>
              <a:t> </a:t>
            </a:r>
            <a:endParaRPr lang="en-US" dirty="0" smtClean="0"/>
          </a:p>
          <a:p>
            <a:pPr marL="971550" lvl="1" indent="-514350">
              <a:buFont typeface="+mj-lt"/>
              <a:buAutoNum type="arabicPeriod"/>
            </a:pPr>
            <a:r>
              <a:rPr lang="en-US" dirty="0"/>
              <a:t> </a:t>
            </a:r>
            <a:endParaRPr lang="en-US" dirty="0" smtClean="0"/>
          </a:p>
          <a:p>
            <a:pPr marL="571500" indent="-514350"/>
            <a:r>
              <a:rPr lang="en-US" dirty="0" smtClean="0"/>
              <a:t>What is he doing with this section?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Ephesians 2</a:t>
            </a:r>
            <a:endParaRPr lang="en-US" dirty="0"/>
          </a:p>
        </p:txBody>
      </p:sp>
      <p:sp>
        <p:nvSpPr>
          <p:cNvPr id="3" name="Content Placeholder 2"/>
          <p:cNvSpPr>
            <a:spLocks noGrp="1"/>
          </p:cNvSpPr>
          <p:nvPr>
            <p:ph idx="1"/>
          </p:nvPr>
        </p:nvSpPr>
        <p:spPr/>
        <p:txBody>
          <a:bodyPr/>
          <a:lstStyle/>
          <a:p>
            <a:r>
              <a:rPr lang="en-US" dirty="0" smtClean="0"/>
              <a:t>Verse 4--- But God. . .</a:t>
            </a:r>
          </a:p>
          <a:p>
            <a:pPr lvl="1"/>
            <a:r>
              <a:rPr lang="en-US" dirty="0" smtClean="0"/>
              <a:t>First, we need to find the sentence Paul is offering:</a:t>
            </a:r>
          </a:p>
          <a:p>
            <a:pPr lvl="1"/>
            <a:r>
              <a:rPr lang="en-US" dirty="0" smtClean="0"/>
              <a:t>4 But God, who is rich in mercy, because of His great love with which He loved us, 5 even when we were dead in trespasses, made us alive together with Christ (by grace you have been saved), 6 and raised us up together, and made us sit together in the heavenly places in Christ Jesus</a:t>
            </a:r>
            <a:endParaRPr lang="en-US" dirty="0"/>
          </a:p>
        </p:txBody>
      </p:sp>
      <p:sp>
        <p:nvSpPr>
          <p:cNvPr id="4" name="Curved Down Arrow 3"/>
          <p:cNvSpPr/>
          <p:nvPr/>
        </p:nvSpPr>
        <p:spPr>
          <a:xfrm rot="872869">
            <a:off x="2378906" y="2668970"/>
            <a:ext cx="3733800" cy="609600"/>
          </a:xfrm>
          <a:prstGeom prst="curved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urved Down Arrow 4"/>
          <p:cNvSpPr/>
          <p:nvPr/>
        </p:nvSpPr>
        <p:spPr>
          <a:xfrm rot="2267071">
            <a:off x="2405963" y="2989358"/>
            <a:ext cx="3265873" cy="7630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p:cNvSpPr/>
          <p:nvPr/>
        </p:nvSpPr>
        <p:spPr>
          <a:xfrm rot="1264678">
            <a:off x="2450066" y="2690417"/>
            <a:ext cx="4975874" cy="990600"/>
          </a:xfrm>
          <a:prstGeom prst="curved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a:t>
            </a:r>
            <a:endParaRPr lang="en-US" dirty="0"/>
          </a:p>
        </p:txBody>
      </p:sp>
      <p:sp>
        <p:nvSpPr>
          <p:cNvPr id="3" name="Content Placeholder 2"/>
          <p:cNvSpPr>
            <a:spLocks noGrp="1"/>
          </p:cNvSpPr>
          <p:nvPr>
            <p:ph idx="1"/>
          </p:nvPr>
        </p:nvSpPr>
        <p:spPr/>
        <p:txBody>
          <a:bodyPr>
            <a:normAutofit lnSpcReduction="10000"/>
          </a:bodyPr>
          <a:lstStyle/>
          <a:p>
            <a:r>
              <a:rPr lang="en-US" dirty="0" smtClean="0"/>
              <a:t>But God</a:t>
            </a:r>
          </a:p>
          <a:p>
            <a:pPr lvl="1"/>
            <a:r>
              <a:rPr lang="en-US" dirty="0" smtClean="0"/>
              <a:t>Verse  7 Why would He Do this?  The term in order can also be translated “For the Reason That”</a:t>
            </a:r>
          </a:p>
          <a:p>
            <a:pPr lvl="1"/>
            <a:r>
              <a:rPr lang="en-US" dirty="0" smtClean="0"/>
              <a:t>What Reason does Paul give for God’s calling us out of Sin?</a:t>
            </a:r>
          </a:p>
          <a:p>
            <a:pPr marL="1371600" lvl="2" indent="-457200">
              <a:buFont typeface="+mj-lt"/>
              <a:buAutoNum type="arabicPeriod"/>
            </a:pPr>
            <a:r>
              <a:rPr lang="en-US" dirty="0"/>
              <a:t> </a:t>
            </a:r>
            <a:r>
              <a:rPr lang="en-US" dirty="0" smtClean="0"/>
              <a:t>S R</a:t>
            </a:r>
          </a:p>
          <a:p>
            <a:pPr marL="1371600" lvl="2" indent="-457200">
              <a:buFont typeface="+mj-lt"/>
              <a:buAutoNum type="arabicPeriod"/>
            </a:pPr>
            <a:r>
              <a:rPr lang="en-US" dirty="0"/>
              <a:t> </a:t>
            </a:r>
            <a:r>
              <a:rPr lang="en-US" dirty="0" smtClean="0"/>
              <a:t>G</a:t>
            </a:r>
          </a:p>
          <a:p>
            <a:pPr marL="1371600" lvl="2" indent="-457200">
              <a:buFont typeface="+mj-lt"/>
              <a:buAutoNum type="arabicPeriod"/>
            </a:pPr>
            <a:r>
              <a:rPr lang="en-US" dirty="0"/>
              <a:t> </a:t>
            </a:r>
            <a:r>
              <a:rPr lang="en-US" dirty="0" smtClean="0"/>
              <a:t>K</a:t>
            </a:r>
          </a:p>
          <a:p>
            <a:pPr marL="1371600" lvl="2" indent="-457200">
              <a:buFont typeface="+mj-lt"/>
              <a:buAutoNum type="arabicPeriod"/>
            </a:pPr>
            <a:r>
              <a:rPr lang="en-US" dirty="0"/>
              <a:t> </a:t>
            </a:r>
            <a:r>
              <a:rPr lang="en-US" dirty="0" smtClean="0"/>
              <a:t>T U</a:t>
            </a:r>
          </a:p>
          <a:p>
            <a:pPr marL="1371600" lvl="2" indent="-457200">
              <a:buFont typeface="+mj-lt"/>
              <a:buAutoNum type="arabicPeriod"/>
            </a:pPr>
            <a:r>
              <a:rPr lang="en-US" dirty="0" smtClean="0"/>
              <a:t>I C J</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72</TotalTime>
  <Words>604</Words>
  <Application>Microsoft Office PowerPoint</Application>
  <PresentationFormat>On-screen Show (4:3)</PresentationFormat>
  <Paragraphs>82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Foundry</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lpstr>Ephesians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2</dc:title>
  <dc:creator>Valued Acer Customer</dc:creator>
  <cp:lastModifiedBy>Valued Acer Customer</cp:lastModifiedBy>
  <cp:revision>17</cp:revision>
  <dcterms:created xsi:type="dcterms:W3CDTF">2013-02-03T12:25:43Z</dcterms:created>
  <dcterms:modified xsi:type="dcterms:W3CDTF">2013-02-03T13:38:01Z</dcterms:modified>
</cp:coreProperties>
</file>