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CEF92-1B8E-4CBB-A056-BA5292A4DF62}"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CEF92-1B8E-4CBB-A056-BA5292A4DF62}"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CEF92-1B8E-4CBB-A056-BA5292A4DF62}"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CEF92-1B8E-4CBB-A056-BA5292A4DF62}"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CEF92-1B8E-4CBB-A056-BA5292A4DF62}"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CEF92-1B8E-4CBB-A056-BA5292A4DF62}"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CEF92-1B8E-4CBB-A056-BA5292A4DF62}" type="datetimeFigureOut">
              <a:rPr lang="en-US" smtClean="0"/>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CEF92-1B8E-4CBB-A056-BA5292A4DF62}" type="datetimeFigureOut">
              <a:rPr lang="en-US" smtClean="0"/>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CEF92-1B8E-4CBB-A056-BA5292A4DF62}" type="datetimeFigureOut">
              <a:rPr lang="en-US" smtClean="0"/>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CEF92-1B8E-4CBB-A056-BA5292A4DF62}"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CEF92-1B8E-4CBB-A056-BA5292A4DF62}"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4BB6-B1D8-4189-8CB6-6BFA4CD4F9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CEF92-1B8E-4CBB-A056-BA5292A4DF62}" type="datetimeFigureOut">
              <a:rPr lang="en-US" smtClean="0"/>
              <a:t>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F4BB6-B1D8-4189-8CB6-6BFA4CD4F9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Ephesians and Colossians</a:t>
            </a:r>
            <a:endParaRPr lang="en-US" dirty="0"/>
          </a:p>
        </p:txBody>
      </p:sp>
      <p:sp>
        <p:nvSpPr>
          <p:cNvPr id="3" name="Subtitle 2"/>
          <p:cNvSpPr>
            <a:spLocks noGrp="1"/>
          </p:cNvSpPr>
          <p:nvPr>
            <p:ph type="subTitle" idx="1"/>
          </p:nvPr>
        </p:nvSpPr>
        <p:spPr/>
        <p:txBody>
          <a:bodyPr/>
          <a:lstStyle/>
          <a:p>
            <a:r>
              <a:rPr lang="en-US" dirty="0" smtClean="0"/>
              <a:t>Paul  with Friends and </a:t>
            </a:r>
          </a:p>
          <a:p>
            <a:r>
              <a:rPr lang="en-US" dirty="0" smtClean="0"/>
              <a:t>Acquaintances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normAutofit lnSpcReduction="10000"/>
          </a:bodyPr>
          <a:lstStyle/>
          <a:p>
            <a:r>
              <a:rPr lang="en-US" dirty="0" smtClean="0"/>
              <a:t>The Dualities in Colossians</a:t>
            </a:r>
          </a:p>
          <a:p>
            <a:pPr lvl="1"/>
            <a:r>
              <a:rPr lang="en-US" dirty="0" smtClean="0"/>
              <a:t>Light and Dark (12 and 13)</a:t>
            </a:r>
          </a:p>
          <a:p>
            <a:pPr lvl="1"/>
            <a:r>
              <a:rPr lang="en-US" dirty="0" smtClean="0"/>
              <a:t>Invisible and Visible (16)</a:t>
            </a:r>
          </a:p>
          <a:p>
            <a:pPr lvl="1"/>
            <a:r>
              <a:rPr lang="en-US" dirty="0" smtClean="0"/>
              <a:t>Heaven and Earth (16; 20)</a:t>
            </a:r>
          </a:p>
          <a:p>
            <a:r>
              <a:rPr lang="en-US" dirty="0" smtClean="0"/>
              <a:t>These dualities build up to verse 16.</a:t>
            </a:r>
          </a:p>
          <a:p>
            <a:pPr lvl="1"/>
            <a:r>
              <a:rPr lang="en-US" dirty="0" smtClean="0"/>
              <a:t>Paul claims that God is in all and creates all.</a:t>
            </a:r>
          </a:p>
          <a:p>
            <a:pPr lvl="1"/>
            <a:r>
              <a:rPr lang="en-US" dirty="0" smtClean="0"/>
              <a:t>The Colossians probably believed that the physical world was evil and</a:t>
            </a:r>
          </a:p>
          <a:p>
            <a:pPr lvl="1"/>
            <a:r>
              <a:rPr lang="en-US" dirty="0" smtClean="0"/>
              <a:t>The spiritual world was pure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Paul attacks a key philosophy of Greece head-on.</a:t>
            </a:r>
          </a:p>
          <a:p>
            <a:pPr lvl="1"/>
            <a:r>
              <a:rPr lang="en-US" dirty="0" smtClean="0"/>
              <a:t>They believed in the duality of nature.  That the flesh is sinful and the spirit world is pure.  God could never be a man.</a:t>
            </a:r>
          </a:p>
          <a:p>
            <a:pPr lvl="1"/>
            <a:r>
              <a:rPr lang="en-US" dirty="0" smtClean="0"/>
              <a:t>Notice how Paul addresses that question.  Verses 15; 17; 20 – 22.</a:t>
            </a:r>
          </a:p>
          <a:p>
            <a:pPr lvl="1"/>
            <a:r>
              <a:rPr lang="en-US" dirty="0" smtClean="0"/>
              <a:t>Notice God’s sovereignty in these verses in addressing a modern heresy.  Which one?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What do we learn about Christ in these verses?</a:t>
            </a:r>
          </a:p>
          <a:p>
            <a:pPr lvl="1"/>
            <a:r>
              <a:rPr lang="en-US" dirty="0" smtClean="0"/>
              <a:t>Our salvation is secured In Him.</a:t>
            </a:r>
          </a:p>
          <a:p>
            <a:pPr lvl="1"/>
            <a:r>
              <a:rPr lang="en-US" dirty="0" smtClean="0"/>
              <a:t>Our salvation was ordained from the foundation of the world.</a:t>
            </a:r>
          </a:p>
          <a:p>
            <a:pPr lvl="1"/>
            <a:r>
              <a:rPr lang="en-US" dirty="0" smtClean="0"/>
              <a:t>In Christ our salvation brings richness and </a:t>
            </a:r>
            <a:r>
              <a:rPr lang="en-US" dirty="0" err="1" smtClean="0"/>
              <a:t>fulness</a:t>
            </a:r>
            <a:r>
              <a:rPr lang="en-US" dirty="0" smtClean="0"/>
              <a:t>.</a:t>
            </a:r>
          </a:p>
          <a:p>
            <a:pPr lvl="1"/>
            <a:r>
              <a:rPr lang="en-US" dirty="0" smtClean="0"/>
              <a:t>Our salvation is pledged by Christ himself.</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For next week</a:t>
            </a:r>
          </a:p>
          <a:p>
            <a:pPr lvl="1"/>
            <a:r>
              <a:rPr lang="en-US" dirty="0" smtClean="0"/>
              <a:t>Colossians 1:23-2:4</a:t>
            </a:r>
          </a:p>
          <a:p>
            <a:pPr lvl="1"/>
            <a:r>
              <a:rPr lang="en-US" dirty="0" smtClean="0"/>
              <a:t>Philippians 2:1-13.</a:t>
            </a:r>
          </a:p>
          <a:p>
            <a:pPr lvl="1"/>
            <a:r>
              <a:rPr lang="en-US" dirty="0" smtClean="0"/>
              <a:t>Philippians 2:1 is a Great Verse.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Ephesians 1:1-23</a:t>
            </a:r>
          </a:p>
          <a:p>
            <a:pPr lvl="1"/>
            <a:r>
              <a:rPr lang="en-US" dirty="0" smtClean="0"/>
              <a:t>A quick review of verses 1 to 10.</a:t>
            </a:r>
          </a:p>
          <a:p>
            <a:pPr lvl="1"/>
            <a:r>
              <a:rPr lang="en-US" dirty="0" smtClean="0"/>
              <a:t>Notice the doctrine Paul outlines in these verses.</a:t>
            </a:r>
          </a:p>
          <a:p>
            <a:pPr lvl="1"/>
            <a:r>
              <a:rPr lang="en-US" dirty="0" smtClean="0"/>
              <a:t>We have all spiritual blessings.</a:t>
            </a:r>
          </a:p>
          <a:p>
            <a:pPr lvl="1"/>
            <a:r>
              <a:rPr lang="en-US" dirty="0" smtClean="0"/>
              <a:t>Christ (and we) chosen from the beginning</a:t>
            </a:r>
          </a:p>
          <a:p>
            <a:pPr lvl="1"/>
            <a:r>
              <a:rPr lang="en-US" dirty="0" smtClean="0"/>
              <a:t>In Christ we have redemption.</a:t>
            </a:r>
          </a:p>
          <a:p>
            <a:pPr lvl="1"/>
            <a:r>
              <a:rPr lang="en-US" dirty="0" smtClean="0"/>
              <a:t>In Christ is the fullness of all.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normAutofit lnSpcReduction="10000"/>
          </a:bodyPr>
          <a:lstStyle/>
          <a:p>
            <a:r>
              <a:rPr lang="en-US" dirty="0" smtClean="0"/>
              <a:t>Ephesians 1:11-22</a:t>
            </a:r>
          </a:p>
          <a:p>
            <a:pPr lvl="1"/>
            <a:r>
              <a:rPr lang="en-US" dirty="0" smtClean="0"/>
              <a:t>Verse 11 continues a thought begun in verse 1.  “In Him” .  Chapter 1 tells us what we have obtained “In Christ”</a:t>
            </a:r>
          </a:p>
          <a:p>
            <a:r>
              <a:rPr lang="en-US" dirty="0" smtClean="0"/>
              <a:t>In Him we have</a:t>
            </a:r>
          </a:p>
          <a:p>
            <a:pPr lvl="1"/>
            <a:r>
              <a:rPr lang="en-US" dirty="0" smtClean="0"/>
              <a:t>(1) faithfulness</a:t>
            </a:r>
          </a:p>
          <a:p>
            <a:pPr lvl="1"/>
            <a:r>
              <a:rPr lang="en-US" dirty="0" smtClean="0"/>
              <a:t>(3) Spiritual Blessings</a:t>
            </a:r>
          </a:p>
          <a:p>
            <a:pPr lvl="1"/>
            <a:r>
              <a:rPr lang="en-US" dirty="0" smtClean="0"/>
              <a:t>(4) chosen to be holy</a:t>
            </a:r>
          </a:p>
          <a:p>
            <a:pPr lvl="1"/>
            <a:r>
              <a:rPr lang="en-US" dirty="0" smtClean="0"/>
              <a:t>(6) adoption</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normAutofit lnSpcReduction="10000"/>
          </a:bodyPr>
          <a:lstStyle/>
          <a:p>
            <a:r>
              <a:rPr lang="en-US" dirty="0" smtClean="0"/>
              <a:t>“IN CHRIST”</a:t>
            </a:r>
          </a:p>
          <a:p>
            <a:pPr lvl="1"/>
            <a:r>
              <a:rPr lang="en-US" dirty="0" smtClean="0"/>
              <a:t>(7) Redemption</a:t>
            </a:r>
          </a:p>
          <a:p>
            <a:pPr lvl="1"/>
            <a:r>
              <a:rPr lang="en-US" dirty="0" smtClean="0"/>
              <a:t>(9) Knowledge of the Mystery of salvation</a:t>
            </a:r>
          </a:p>
          <a:p>
            <a:pPr lvl="1"/>
            <a:r>
              <a:rPr lang="en-US" dirty="0" smtClean="0"/>
              <a:t>(10) fullness of times</a:t>
            </a:r>
          </a:p>
          <a:p>
            <a:pPr lvl="1"/>
            <a:r>
              <a:rPr lang="en-US" dirty="0" smtClean="0"/>
              <a:t>(11) we have an inheritance</a:t>
            </a:r>
          </a:p>
          <a:p>
            <a:pPr lvl="1"/>
            <a:r>
              <a:rPr lang="en-US" dirty="0" smtClean="0"/>
              <a:t>(12) hope</a:t>
            </a:r>
          </a:p>
          <a:p>
            <a:pPr lvl="1"/>
            <a:r>
              <a:rPr lang="en-US" dirty="0" smtClean="0"/>
              <a:t>(13) Sealed in Christ– who is the Pledge for the Contract</a:t>
            </a:r>
          </a:p>
          <a:p>
            <a:pPr lvl="1"/>
            <a:r>
              <a:rPr lang="en-US" dirty="0" smtClean="0"/>
              <a:t>(15) faith and love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“IN CHRIST”</a:t>
            </a:r>
          </a:p>
          <a:p>
            <a:pPr lvl="1"/>
            <a:r>
              <a:rPr lang="en-US" dirty="0" smtClean="0"/>
              <a:t>(20)  Hang on here. . . </a:t>
            </a:r>
          </a:p>
          <a:p>
            <a:pPr lvl="2"/>
            <a:r>
              <a:rPr lang="en-US" dirty="0" smtClean="0"/>
              <a:t>Hope of His calling</a:t>
            </a:r>
          </a:p>
          <a:p>
            <a:pPr lvl="2"/>
            <a:r>
              <a:rPr lang="en-US" dirty="0" smtClean="0"/>
              <a:t>Riches of His inheritance</a:t>
            </a:r>
          </a:p>
          <a:p>
            <a:pPr lvl="2"/>
            <a:r>
              <a:rPr lang="en-US" dirty="0" smtClean="0"/>
              <a:t>Surpassing greatness of His power in us</a:t>
            </a:r>
          </a:p>
          <a:p>
            <a:pPr lvl="2"/>
            <a:r>
              <a:rPr lang="en-US" dirty="0" smtClean="0"/>
              <a:t>All based in God’s raising Christ from the Dead.</a:t>
            </a:r>
          </a:p>
          <a:p>
            <a:r>
              <a:rPr lang="en-US" dirty="0" smtClean="0"/>
              <a:t>Christ is the Right Hand of God</a:t>
            </a:r>
          </a:p>
          <a:p>
            <a:pPr lvl="1"/>
            <a:r>
              <a:rPr lang="en-US" dirty="0" smtClean="0"/>
              <a:t>Above all authority</a:t>
            </a:r>
          </a:p>
          <a:p>
            <a:pPr lvl="1"/>
            <a:r>
              <a:rPr lang="en-US" dirty="0" smtClean="0"/>
              <a:t>Lord of the Church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Colossians 1:11-23</a:t>
            </a:r>
          </a:p>
          <a:p>
            <a:pPr lvl="1"/>
            <a:r>
              <a:rPr lang="en-US" dirty="0" smtClean="0"/>
              <a:t>Paul begins this letter praising the Colossians for their faith.</a:t>
            </a:r>
          </a:p>
          <a:p>
            <a:pPr lvl="1"/>
            <a:r>
              <a:rPr lang="en-US" dirty="0" smtClean="0"/>
              <a:t>Notice that he does not immediately address a doctrinal problem.</a:t>
            </a:r>
          </a:p>
          <a:p>
            <a:r>
              <a:rPr lang="en-US" dirty="0" smtClean="0"/>
              <a:t>The focus of Colossians is the Gospel	</a:t>
            </a:r>
          </a:p>
          <a:p>
            <a:pPr lvl="1"/>
            <a:r>
              <a:rPr lang="en-US" dirty="0" smtClean="0"/>
              <a:t>Verse 5-6.</a:t>
            </a:r>
          </a:p>
          <a:p>
            <a:pPr lvl="2"/>
            <a:r>
              <a:rPr lang="en-US" dirty="0" smtClean="0"/>
              <a:t>Gospel is hope</a:t>
            </a:r>
          </a:p>
          <a:p>
            <a:pPr lvl="2"/>
            <a:r>
              <a:rPr lang="en-US" dirty="0" smtClean="0"/>
              <a:t>It is present and future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Colossians 1</a:t>
            </a:r>
          </a:p>
          <a:p>
            <a:r>
              <a:rPr lang="en-US" dirty="0" smtClean="0"/>
              <a:t>Paul believes in prayer.  He wants the Believers to</a:t>
            </a:r>
          </a:p>
          <a:p>
            <a:pPr lvl="1"/>
            <a:r>
              <a:rPr lang="en-US" dirty="0" smtClean="0"/>
              <a:t>Be filled with knowledge</a:t>
            </a:r>
          </a:p>
          <a:p>
            <a:pPr lvl="1"/>
            <a:r>
              <a:rPr lang="en-US" dirty="0" smtClean="0"/>
              <a:t>Walk worthy of Christ</a:t>
            </a:r>
          </a:p>
          <a:p>
            <a:pPr lvl="1"/>
            <a:r>
              <a:rPr lang="en-US" dirty="0" smtClean="0"/>
              <a:t>Bear fruit</a:t>
            </a:r>
          </a:p>
          <a:p>
            <a:pPr lvl="1"/>
            <a:r>
              <a:rPr lang="en-US" dirty="0" smtClean="0"/>
              <a:t>Bear burdens with Power.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Colossians 1:11-23</a:t>
            </a:r>
          </a:p>
          <a:p>
            <a:pPr lvl="1"/>
            <a:r>
              <a:rPr lang="en-US" dirty="0" smtClean="0"/>
              <a:t>The Dualities.  Paul speaks of light and darkness, of spirit and of body, of sin and grace, because these are Greeks. Their philosophy was Socratic– based on the Ideal and the Mundane.\</a:t>
            </a:r>
          </a:p>
          <a:p>
            <a:pPr lvl="1"/>
            <a:r>
              <a:rPr lang="en-US" dirty="0" smtClean="0"/>
              <a:t>Paul uses this language to challenge their beliefs and break down their pagan ideals.</a:t>
            </a:r>
          </a:p>
          <a:p>
            <a:pPr lvl="1"/>
            <a:r>
              <a:rPr lang="en-US" dirty="0" smtClean="0"/>
              <a:t>It is a great model.  These were not weak Christians.  Why would he do this, then?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AND COLOSSIANS</a:t>
            </a:r>
            <a:endParaRPr lang="en-US" dirty="0"/>
          </a:p>
        </p:txBody>
      </p:sp>
      <p:sp>
        <p:nvSpPr>
          <p:cNvPr id="3" name="Content Placeholder 2"/>
          <p:cNvSpPr>
            <a:spLocks noGrp="1"/>
          </p:cNvSpPr>
          <p:nvPr>
            <p:ph idx="1"/>
          </p:nvPr>
        </p:nvSpPr>
        <p:spPr/>
        <p:txBody>
          <a:bodyPr/>
          <a:lstStyle/>
          <a:p>
            <a:r>
              <a:rPr lang="en-US" dirty="0" smtClean="0"/>
              <a:t>I think the point of these verses is that Paul wants these Christians to think of the subtle doctrines that we are acculturated into.</a:t>
            </a:r>
            <a:endParaRPr lang="en-US" dirty="0" smtClean="0"/>
          </a:p>
          <a:p>
            <a:pPr lvl="1"/>
            <a:r>
              <a:rPr lang="en-US" dirty="0" smtClean="0"/>
              <a:t>We are socialized into set ways of thinking.  For example:</a:t>
            </a:r>
          </a:p>
          <a:p>
            <a:pPr lvl="1"/>
            <a:endParaRPr lang="en-US" dirty="0" smtClean="0"/>
          </a:p>
        </p:txBody>
      </p:sp>
      <p:sp>
        <p:nvSpPr>
          <p:cNvPr id="4" name="Oval 3"/>
          <p:cNvSpPr/>
          <p:nvPr/>
        </p:nvSpPr>
        <p:spPr>
          <a:xfrm>
            <a:off x="3276600" y="4191000"/>
            <a:ext cx="762000" cy="7620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05000" y="4114800"/>
            <a:ext cx="762000" cy="7620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4"/>
          </p:cNvCxnSpPr>
          <p:nvPr/>
        </p:nvCxnSpPr>
        <p:spPr>
          <a:xfrm rot="5400000">
            <a:off x="2095500" y="5067300"/>
            <a:ext cx="381000" cy="158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33600" y="5029200"/>
            <a:ext cx="304800" cy="158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3962400" y="4038600"/>
            <a:ext cx="228600" cy="2286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953000" y="4191000"/>
            <a:ext cx="1219200" cy="685800"/>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6" idx="4"/>
          </p:cNvCxnSpPr>
          <p:nvPr/>
        </p:nvCxnSpPr>
        <p:spPr>
          <a:xfrm rot="5400000">
            <a:off x="5295900" y="5143500"/>
            <a:ext cx="533400" cy="158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257800" y="5029200"/>
            <a:ext cx="685800" cy="158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10200" y="5181600"/>
            <a:ext cx="304800" cy="1588"/>
          </a:xfrm>
          <a:prstGeom prst="line">
            <a:avLst/>
          </a:prstGeom>
          <a:ln w="317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611</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lpstr>EPHESIANS AND COLOSSIANS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and Colossians</dc:title>
  <dc:creator>Valued Acer Customer</dc:creator>
  <cp:lastModifiedBy>Valued Acer Customer</cp:lastModifiedBy>
  <cp:revision>20</cp:revision>
  <dcterms:created xsi:type="dcterms:W3CDTF">2013-01-19T21:31:13Z</dcterms:created>
  <dcterms:modified xsi:type="dcterms:W3CDTF">2013-01-19T23:10:09Z</dcterms:modified>
</cp:coreProperties>
</file>