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37" autoAdjust="0"/>
  </p:normalViewPr>
  <p:slideViewPr>
    <p:cSldViewPr>
      <p:cViewPr varScale="1">
        <p:scale>
          <a:sx n="52" d="100"/>
          <a:sy n="52" d="100"/>
        </p:scale>
        <p:origin x="-10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5EE268-5F87-46A9-B9A3-3F0075819D2E}" type="datetimeFigureOut">
              <a:rPr lang="en-US" smtClean="0"/>
              <a:t>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486151-73C0-47F0-A0F9-891D2CDC64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85EE268-5F87-46A9-B9A3-3F0075819D2E}" type="datetimeFigureOut">
              <a:rPr lang="en-US" smtClean="0"/>
              <a:t>2/9/2013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B486151-73C0-47F0-A0F9-891D2CDC64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Certificates of Sin</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Colossians 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31000"/>
            </a:schemeClr>
          </a:solidFill>
        </p:spPr>
        <p:txBody>
          <a:bodyPr/>
          <a:lstStyle/>
          <a:p>
            <a:r>
              <a:rPr lang="en-US" dirty="0" smtClean="0">
                <a:solidFill>
                  <a:schemeClr val="bg1"/>
                </a:solidFill>
              </a:rPr>
              <a:t>How can someone cheat us from our faith in Christ?</a:t>
            </a:r>
          </a:p>
          <a:p>
            <a:pPr lvl="1"/>
            <a:r>
              <a:rPr lang="en-US" dirty="0" smtClean="0">
                <a:solidFill>
                  <a:schemeClr val="bg1"/>
                </a:solidFill>
              </a:rPr>
              <a:t>Philosophy.  I am a doctor of philosophy, which means I like nifty ideas.  I must be on guard that those ideas match the truth of Christ.</a:t>
            </a:r>
          </a:p>
          <a:p>
            <a:pPr lvl="1"/>
            <a:r>
              <a:rPr lang="en-US" dirty="0" smtClean="0">
                <a:solidFill>
                  <a:schemeClr val="bg1"/>
                </a:solidFill>
              </a:rPr>
              <a:t>Notice that verse 8, “basic principles” is repeated in verse 20.</a:t>
            </a:r>
          </a:p>
          <a:p>
            <a:pPr lvl="1"/>
            <a:r>
              <a:rPr lang="en-US" dirty="0" smtClean="0">
                <a:solidFill>
                  <a:schemeClr val="bg1"/>
                </a:solidFill>
              </a:rPr>
              <a:t>What are these basic principles?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44000"/>
            </a:schemeClr>
          </a:solidFill>
        </p:spPr>
        <p:txBody>
          <a:bodyPr>
            <a:normAutofit fontScale="92500" lnSpcReduction="20000"/>
          </a:bodyPr>
          <a:lstStyle/>
          <a:p>
            <a:r>
              <a:rPr lang="en-US" dirty="0" smtClean="0">
                <a:solidFill>
                  <a:schemeClr val="bg1"/>
                </a:solidFill>
              </a:rPr>
              <a:t>To understand the structure of the chapter, go to verse 8.  </a:t>
            </a:r>
            <a:r>
              <a:rPr lang="en-US" dirty="0">
                <a:solidFill>
                  <a:schemeClr val="bg1"/>
                </a:solidFill>
              </a:rPr>
              <a:t>F</a:t>
            </a:r>
            <a:r>
              <a:rPr lang="en-US" dirty="0" smtClean="0">
                <a:solidFill>
                  <a:schemeClr val="bg1"/>
                </a:solidFill>
              </a:rPr>
              <a:t>ind the phrase “according to Christ”.</a:t>
            </a:r>
          </a:p>
          <a:p>
            <a:r>
              <a:rPr lang="en-US" dirty="0" smtClean="0">
                <a:solidFill>
                  <a:schemeClr val="bg1"/>
                </a:solidFill>
              </a:rPr>
              <a:t>Paul is going to demonstrate to us what it means to be in Christ.  Seven times Paul tells us what it means to be in Christ or with Christ. (v 9)</a:t>
            </a:r>
          </a:p>
          <a:p>
            <a:pPr lvl="1"/>
            <a:r>
              <a:rPr lang="en-US" dirty="0" smtClean="0">
                <a:solidFill>
                  <a:schemeClr val="bg1"/>
                </a:solidFill>
              </a:rPr>
              <a:t>In Christ dwells the Godhead bodily.  No nonsense about a Spirit Christ in a physical Christ.  No nonsense about Christ being just a man.</a:t>
            </a:r>
          </a:p>
          <a:p>
            <a:pPr lvl="1"/>
            <a:r>
              <a:rPr lang="en-US" dirty="0" smtClean="0">
                <a:solidFill>
                  <a:schemeClr val="bg1"/>
                </a:solidFill>
              </a:rPr>
              <a:t>He is the God-Man.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Colossians 2</a:t>
            </a:r>
            <a:endParaRPr lang="en-US" dirty="0">
              <a:solidFill>
                <a:schemeClr val="bg1"/>
              </a:solidFill>
            </a:endParaRPr>
          </a:p>
        </p:txBody>
      </p:sp>
      <p:sp>
        <p:nvSpPr>
          <p:cNvPr id="3" name="Content Placeholder 2"/>
          <p:cNvSpPr>
            <a:spLocks noGrp="1"/>
          </p:cNvSpPr>
          <p:nvPr>
            <p:ph idx="1"/>
          </p:nvPr>
        </p:nvSpPr>
        <p:spPr>
          <a:xfrm>
            <a:off x="533400" y="1676400"/>
            <a:ext cx="8229600" cy="4525963"/>
          </a:xfrm>
        </p:spPr>
        <p:txBody>
          <a:bodyPr/>
          <a:lstStyle/>
          <a:p>
            <a:r>
              <a:rPr lang="en-US" dirty="0" smtClean="0">
                <a:solidFill>
                  <a:schemeClr val="bg1"/>
                </a:solidFill>
              </a:rPr>
              <a:t>Verse 10: we are complete in Him.</a:t>
            </a:r>
          </a:p>
          <a:p>
            <a:r>
              <a:rPr lang="en-US" dirty="0" smtClean="0">
                <a:solidFill>
                  <a:schemeClr val="bg1"/>
                </a:solidFill>
              </a:rPr>
              <a:t>Verse 11: we are circumcised, that is put off the body of sin.  Paul addresses this to outline his doctrine of circumcision.</a:t>
            </a:r>
          </a:p>
          <a:p>
            <a:r>
              <a:rPr lang="en-US" dirty="0" smtClean="0">
                <a:solidFill>
                  <a:schemeClr val="bg1"/>
                </a:solidFill>
              </a:rPr>
              <a:t>Verse 12: our old man is buried with Christ, the new man risen with Him through. . . What?</a:t>
            </a:r>
          </a:p>
          <a:p>
            <a:r>
              <a:rPr lang="en-US" dirty="0" smtClean="0">
                <a:solidFill>
                  <a:schemeClr val="bg1"/>
                </a:solidFill>
              </a:rPr>
              <a:t>Verse 13: alive and forgiven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59000"/>
            </a:schemeClr>
          </a:solidFill>
        </p:spPr>
        <p:txBody>
          <a:bodyPr>
            <a:normAutofit fontScale="92500"/>
          </a:bodyPr>
          <a:lstStyle/>
          <a:p>
            <a:r>
              <a:rPr lang="en-US" dirty="0" smtClean="0">
                <a:solidFill>
                  <a:schemeClr val="bg1"/>
                </a:solidFill>
              </a:rPr>
              <a:t>Verse 14: there are dozens of interpretations of this passage.  Fortunately, they all lead up to the same thing.</a:t>
            </a:r>
          </a:p>
          <a:p>
            <a:pPr lvl="1"/>
            <a:r>
              <a:rPr lang="en-US" dirty="0" smtClean="0">
                <a:solidFill>
                  <a:schemeClr val="bg1"/>
                </a:solidFill>
              </a:rPr>
              <a:t>The handwriting of requirement. The New American Standard translates this as certificate of debt.  The Greek says the handwriting of </a:t>
            </a:r>
            <a:r>
              <a:rPr lang="en-US" dirty="0" err="1" smtClean="0">
                <a:solidFill>
                  <a:schemeClr val="bg1"/>
                </a:solidFill>
              </a:rPr>
              <a:t>dogmasin</a:t>
            </a:r>
            <a:r>
              <a:rPr lang="en-US" dirty="0" smtClean="0">
                <a:solidFill>
                  <a:schemeClr val="bg1"/>
                </a:solidFill>
              </a:rPr>
              <a:t>, dogma.  Somebody wrote out in long hand the charges against us.  And Hebrew tradition, we would write out the debt ourselves (Nehemiah 9:38)</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23000"/>
            </a:schemeClr>
          </a:solidFill>
        </p:spPr>
        <p:txBody>
          <a:bodyPr>
            <a:normAutofit fontScale="92500" lnSpcReduction="10000"/>
          </a:bodyPr>
          <a:lstStyle/>
          <a:p>
            <a:r>
              <a:rPr lang="en-US" dirty="0" smtClean="0">
                <a:solidFill>
                  <a:schemeClr val="bg1"/>
                </a:solidFill>
              </a:rPr>
              <a:t>Christ wiped out the hand writing against us.</a:t>
            </a:r>
          </a:p>
          <a:p>
            <a:pPr lvl="1"/>
            <a:r>
              <a:rPr lang="en-US" dirty="0" smtClean="0">
                <a:solidFill>
                  <a:schemeClr val="bg1"/>
                </a:solidFill>
              </a:rPr>
              <a:t>In some ancient scrolls, you could blot out the ink that had been written, and write something else over it.  Modern technology can recover the earlier draft.</a:t>
            </a:r>
          </a:p>
          <a:p>
            <a:pPr lvl="1"/>
            <a:r>
              <a:rPr lang="en-US" dirty="0" smtClean="0">
                <a:solidFill>
                  <a:schemeClr val="bg1"/>
                </a:solidFill>
              </a:rPr>
              <a:t>If you are using papyri or an animal skin, you could scrape the ink off.</a:t>
            </a:r>
          </a:p>
          <a:p>
            <a:pPr lvl="1"/>
            <a:r>
              <a:rPr lang="en-US" dirty="0" smtClean="0">
                <a:solidFill>
                  <a:schemeClr val="bg1"/>
                </a:solidFill>
              </a:rPr>
              <a:t>In any case, Christ has removed the charges against us.</a:t>
            </a:r>
          </a:p>
          <a:p>
            <a:pPr lvl="1"/>
            <a:r>
              <a:rPr lang="en-US" dirty="0" smtClean="0">
                <a:solidFill>
                  <a:schemeClr val="bg1"/>
                </a:solidFill>
              </a:rPr>
              <a:t>He has taken it away—it cannot be seen.  It is hidden.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41000"/>
            </a:schemeClr>
          </a:solidFill>
        </p:spPr>
        <p:txBody>
          <a:bodyPr>
            <a:normAutofit fontScale="92500" lnSpcReduction="10000"/>
          </a:bodyPr>
          <a:lstStyle/>
          <a:p>
            <a:r>
              <a:rPr lang="en-US" dirty="0" smtClean="0">
                <a:solidFill>
                  <a:schemeClr val="bg1"/>
                </a:solidFill>
              </a:rPr>
              <a:t>Verses 14 and 15</a:t>
            </a:r>
          </a:p>
          <a:p>
            <a:pPr lvl="1"/>
            <a:r>
              <a:rPr lang="en-US" dirty="0" smtClean="0">
                <a:solidFill>
                  <a:schemeClr val="bg1"/>
                </a:solidFill>
              </a:rPr>
              <a:t>He  nailed them to the Cross.  Some commentaries refer to a tradition of nailing a paid debt to a house post.  Other commentaries dispute that.</a:t>
            </a:r>
          </a:p>
          <a:p>
            <a:pPr lvl="1"/>
            <a:r>
              <a:rPr lang="en-US" dirty="0" smtClean="0">
                <a:solidFill>
                  <a:schemeClr val="bg1"/>
                </a:solidFill>
              </a:rPr>
              <a:t>I think Paul is being allegorical here: as Christ was nailed to the Cross and atoned for sins,  so our sins are nailed there as well.</a:t>
            </a:r>
          </a:p>
          <a:p>
            <a:r>
              <a:rPr lang="en-US" dirty="0" smtClean="0">
                <a:solidFill>
                  <a:schemeClr val="bg1"/>
                </a:solidFill>
              </a:rPr>
              <a:t>Verse 15 finishes the thought: Christ’s death defeats Satan, makes a spectacle of him, and shows Christ’s triumph.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37000"/>
            </a:schemeClr>
          </a:solidFill>
        </p:spPr>
        <p:txBody>
          <a:bodyPr/>
          <a:lstStyle/>
          <a:p>
            <a:r>
              <a:rPr lang="en-US" dirty="0" smtClean="0">
                <a:solidFill>
                  <a:schemeClr val="bg1"/>
                </a:solidFill>
              </a:rPr>
              <a:t>We will finish here for now.  Next week we will finish Colossians 2.  </a:t>
            </a:r>
          </a:p>
          <a:p>
            <a:r>
              <a:rPr lang="en-US" dirty="0" smtClean="0">
                <a:solidFill>
                  <a:schemeClr val="bg1"/>
                </a:solidFill>
              </a:rPr>
              <a:t>We will also start Philippians chapter 3.</a:t>
            </a:r>
          </a:p>
          <a:p>
            <a:r>
              <a:rPr lang="en-US" dirty="0" smtClean="0">
                <a:solidFill>
                  <a:schemeClr val="bg1"/>
                </a:solidFill>
              </a:rPr>
              <a:t>What should we learn from Colossians 2?</a:t>
            </a:r>
          </a:p>
          <a:p>
            <a:pPr lvl="1"/>
            <a:r>
              <a:rPr lang="en-US" dirty="0" smtClean="0">
                <a:solidFill>
                  <a:schemeClr val="bg1"/>
                </a:solidFill>
              </a:rPr>
              <a:t>Christ is all sufficient for us.</a:t>
            </a:r>
          </a:p>
          <a:p>
            <a:pPr lvl="1"/>
            <a:r>
              <a:rPr lang="en-US" dirty="0" smtClean="0">
                <a:solidFill>
                  <a:schemeClr val="bg1"/>
                </a:solidFill>
              </a:rPr>
              <a:t>We should walk in the doctrines of Christ.</a:t>
            </a:r>
          </a:p>
          <a:p>
            <a:pPr lvl="1"/>
            <a:r>
              <a:rPr lang="en-US" dirty="0" smtClean="0">
                <a:solidFill>
                  <a:schemeClr val="bg1"/>
                </a:solidFill>
              </a:rPr>
              <a:t>We should rejoice in the eternal triumph of the Cross.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xfrm>
            <a:off x="381000" y="1143000"/>
            <a:ext cx="8305800" cy="4983163"/>
          </a:xfrm>
        </p:spPr>
        <p:txBody>
          <a:bodyPr>
            <a:normAutofit fontScale="92500" lnSpcReduction="10000"/>
          </a:bodyPr>
          <a:lstStyle/>
          <a:p>
            <a:r>
              <a:rPr lang="en-US" dirty="0" smtClean="0">
                <a:solidFill>
                  <a:schemeClr val="bg1"/>
                </a:solidFill>
              </a:rPr>
              <a:t>Let us review where we are.</a:t>
            </a:r>
          </a:p>
          <a:p>
            <a:pPr lvl="1"/>
            <a:r>
              <a:rPr lang="en-US" dirty="0" smtClean="0">
                <a:solidFill>
                  <a:schemeClr val="bg1"/>
                </a:solidFill>
              </a:rPr>
              <a:t>Galatians is addressed to a church in heresy.</a:t>
            </a:r>
          </a:p>
          <a:p>
            <a:pPr lvl="1"/>
            <a:r>
              <a:rPr lang="en-US" dirty="0" smtClean="0">
                <a:solidFill>
                  <a:schemeClr val="bg1"/>
                </a:solidFill>
              </a:rPr>
              <a:t>Ephesians, to a church surrounded by paganism.</a:t>
            </a:r>
          </a:p>
          <a:p>
            <a:pPr lvl="1"/>
            <a:r>
              <a:rPr lang="en-US" dirty="0" smtClean="0">
                <a:solidFill>
                  <a:schemeClr val="bg1"/>
                </a:solidFill>
              </a:rPr>
              <a:t>Philippians, to a church under attack.</a:t>
            </a:r>
          </a:p>
          <a:p>
            <a:pPr lvl="1"/>
            <a:r>
              <a:rPr lang="en-US" dirty="0" smtClean="0">
                <a:solidFill>
                  <a:schemeClr val="bg1"/>
                </a:solidFill>
              </a:rPr>
              <a:t>Colossians, to a church struggling with Christ.</a:t>
            </a:r>
          </a:p>
          <a:p>
            <a:r>
              <a:rPr lang="en-US" dirty="0" smtClean="0">
                <a:solidFill>
                  <a:schemeClr val="bg1"/>
                </a:solidFill>
              </a:rPr>
              <a:t>What we have learned:</a:t>
            </a:r>
          </a:p>
          <a:p>
            <a:pPr lvl="1"/>
            <a:r>
              <a:rPr lang="en-US" dirty="0" smtClean="0">
                <a:solidFill>
                  <a:schemeClr val="bg1"/>
                </a:solidFill>
              </a:rPr>
              <a:t>Salvation is through Christ alone.</a:t>
            </a:r>
          </a:p>
          <a:p>
            <a:pPr lvl="1"/>
            <a:r>
              <a:rPr lang="en-US" dirty="0" smtClean="0">
                <a:solidFill>
                  <a:schemeClr val="bg1"/>
                </a:solidFill>
              </a:rPr>
              <a:t>Christ is all sufficient.</a:t>
            </a:r>
          </a:p>
          <a:p>
            <a:pPr lvl="1"/>
            <a:r>
              <a:rPr lang="en-US" dirty="0" smtClean="0">
                <a:solidFill>
                  <a:schemeClr val="bg1"/>
                </a:solidFill>
              </a:rPr>
              <a:t>We must walk worthy of Christ.</a:t>
            </a:r>
          </a:p>
          <a:p>
            <a:pPr lvl="1"/>
            <a:r>
              <a:rPr lang="en-US" dirty="0" smtClean="0">
                <a:solidFill>
                  <a:schemeClr val="bg1"/>
                </a:solidFill>
              </a:rPr>
              <a:t>Colossians chapter 2 focuses on Christ our Redeemer.</a:t>
            </a:r>
          </a:p>
          <a:p>
            <a:pPr lvl="1"/>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The book of Colossians is very different from most of his other writings.</a:t>
            </a:r>
          </a:p>
          <a:p>
            <a:pPr lvl="1"/>
            <a:r>
              <a:rPr lang="en-US" dirty="0" err="1" smtClean="0">
                <a:solidFill>
                  <a:schemeClr val="bg1"/>
                </a:solidFill>
              </a:rPr>
              <a:t>Scroggie</a:t>
            </a:r>
            <a:r>
              <a:rPr lang="en-US" dirty="0" smtClean="0">
                <a:solidFill>
                  <a:schemeClr val="bg1"/>
                </a:solidFill>
              </a:rPr>
              <a:t> says that Paul’s tone is anxious and perturbed.</a:t>
            </a:r>
          </a:p>
          <a:p>
            <a:pPr lvl="1"/>
            <a:r>
              <a:rPr lang="en-US" dirty="0" smtClean="0">
                <a:solidFill>
                  <a:schemeClr val="bg1"/>
                </a:solidFill>
              </a:rPr>
              <a:t>He is wrestling with a different kind of heresy than he has ever faced before.</a:t>
            </a:r>
          </a:p>
          <a:p>
            <a:pPr lvl="1"/>
            <a:r>
              <a:rPr lang="en-US" dirty="0" smtClean="0">
                <a:solidFill>
                  <a:schemeClr val="bg1"/>
                </a:solidFill>
              </a:rPr>
              <a:t>This heresy is so outside the realm of Greek and Jewish thought as Paul knows it that he must be inventive with his language.  He uses 55 new words, 34 of which show up nowhere else in the New Testament.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Chapter 2 of the book of Colossians is both rich and complicated.</a:t>
            </a:r>
          </a:p>
          <a:p>
            <a:r>
              <a:rPr lang="en-US" dirty="0" smtClean="0">
                <a:solidFill>
                  <a:schemeClr val="bg1"/>
                </a:solidFill>
              </a:rPr>
              <a:t>Paul’s writing is complicated to begin with: in Chapter 2 of Colossians, he is going to address what I like to call the heresy of knowledge and challenge it with a clear statement of Christology.</a:t>
            </a:r>
          </a:p>
          <a:p>
            <a:r>
              <a:rPr lang="en-US" dirty="0" smtClean="0">
                <a:solidFill>
                  <a:schemeClr val="bg1"/>
                </a:solidFill>
              </a:rPr>
              <a:t>The chapters relatively short, but is very complicated.</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a:t>
            </a:r>
            <a:r>
              <a:rPr lang="en-US" dirty="0" smtClean="0"/>
              <a:t> 2</a:t>
            </a:r>
            <a:endParaRPr lang="en-US" dirty="0"/>
          </a:p>
        </p:txBody>
      </p:sp>
      <p:sp>
        <p:nvSpPr>
          <p:cNvPr id="3" name="Content Placeholder 2"/>
          <p:cNvSpPr>
            <a:spLocks noGrp="1"/>
          </p:cNvSpPr>
          <p:nvPr>
            <p:ph idx="1"/>
          </p:nvPr>
        </p:nvSpPr>
        <p:spPr/>
        <p:txBody>
          <a:bodyPr/>
          <a:lstStyle/>
          <a:p>
            <a:r>
              <a:rPr lang="en-US" dirty="0" smtClean="0">
                <a:solidFill>
                  <a:schemeClr val="bg1"/>
                </a:solidFill>
              </a:rPr>
              <a:t>Chapter 2 begins very similarly to Galatians Chapter 3, except for the tone.</a:t>
            </a:r>
          </a:p>
          <a:p>
            <a:pPr lvl="1"/>
            <a:r>
              <a:rPr lang="en-US" dirty="0" smtClean="0">
                <a:solidFill>
                  <a:schemeClr val="bg1"/>
                </a:solidFill>
              </a:rPr>
              <a:t>Paul expresses his concern by using the word struggle.  Paul uses this word most often in relation to his prayer life.</a:t>
            </a:r>
          </a:p>
          <a:p>
            <a:pPr lvl="1"/>
            <a:r>
              <a:rPr lang="en-US" dirty="0" smtClean="0">
                <a:solidFill>
                  <a:schemeClr val="bg1"/>
                </a:solidFill>
              </a:rPr>
              <a:t>Paul is struggling in spirit for Christians he has never met.</a:t>
            </a:r>
          </a:p>
          <a:p>
            <a:pPr lvl="1"/>
            <a:r>
              <a:rPr lang="en-US" dirty="0" smtClean="0">
                <a:solidFill>
                  <a:schemeClr val="bg1"/>
                </a:solidFill>
              </a:rPr>
              <a:t>What does he pray for them?</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Paul’s prayer</a:t>
            </a:r>
          </a:p>
          <a:p>
            <a:pPr lvl="1"/>
            <a:r>
              <a:rPr lang="en-US" dirty="0" smtClean="0">
                <a:solidFill>
                  <a:schemeClr val="bg1"/>
                </a:solidFill>
              </a:rPr>
              <a:t>He prays that they may be encouraged.</a:t>
            </a:r>
          </a:p>
          <a:p>
            <a:pPr lvl="2"/>
            <a:r>
              <a:rPr lang="en-US" dirty="0" smtClean="0">
                <a:solidFill>
                  <a:schemeClr val="bg1"/>
                </a:solidFill>
              </a:rPr>
              <a:t>Being a Christian is hard.</a:t>
            </a:r>
          </a:p>
          <a:p>
            <a:pPr lvl="2"/>
            <a:r>
              <a:rPr lang="en-US" dirty="0" smtClean="0">
                <a:solidFill>
                  <a:schemeClr val="bg1"/>
                </a:solidFill>
              </a:rPr>
              <a:t>Knowing that your faith is true and will be awarded is important.</a:t>
            </a:r>
          </a:p>
          <a:p>
            <a:pPr lvl="1"/>
            <a:r>
              <a:rPr lang="en-US" dirty="0" smtClean="0">
                <a:solidFill>
                  <a:schemeClr val="bg1"/>
                </a:solidFill>
              </a:rPr>
              <a:t>He prays that the church will be bound in love.</a:t>
            </a:r>
          </a:p>
          <a:p>
            <a:pPr lvl="2"/>
            <a:r>
              <a:rPr lang="en-US" dirty="0" smtClean="0">
                <a:solidFill>
                  <a:schemeClr val="bg1"/>
                </a:solidFill>
              </a:rPr>
              <a:t>Look at Ephesians 2:19.</a:t>
            </a:r>
          </a:p>
          <a:p>
            <a:pPr lvl="2"/>
            <a:r>
              <a:rPr lang="en-US" dirty="0" smtClean="0">
                <a:solidFill>
                  <a:schemeClr val="bg1"/>
                </a:solidFill>
              </a:rPr>
              <a:t>Paul prays for the love of Christ to flow through the church on a number of occasions.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Paul’s prayer</a:t>
            </a:r>
          </a:p>
          <a:p>
            <a:pPr lvl="1"/>
            <a:r>
              <a:rPr lang="en-US" dirty="0" smtClean="0">
                <a:solidFill>
                  <a:schemeClr val="bg1"/>
                </a:solidFill>
              </a:rPr>
              <a:t>Paul wants us to gain, to capture something.  What is it (verse two)?</a:t>
            </a:r>
          </a:p>
          <a:p>
            <a:pPr lvl="1"/>
            <a:r>
              <a:rPr lang="en-US" dirty="0" smtClean="0">
                <a:solidFill>
                  <a:schemeClr val="bg1"/>
                </a:solidFill>
              </a:rPr>
              <a:t>Why does Paul pray for the full assurance of understanding?  The Greek word for full assurance is the root word for plethora.</a:t>
            </a:r>
          </a:p>
          <a:p>
            <a:pPr lvl="1"/>
            <a:r>
              <a:rPr lang="en-US" dirty="0">
                <a:solidFill>
                  <a:schemeClr val="bg1"/>
                </a:solidFill>
              </a:rPr>
              <a:t> </a:t>
            </a:r>
            <a:r>
              <a:rPr lang="en-US" dirty="0" smtClean="0">
                <a:solidFill>
                  <a:schemeClr val="bg1"/>
                </a:solidFill>
              </a:rPr>
              <a:t>the word for knowledge here is </a:t>
            </a:r>
            <a:r>
              <a:rPr lang="el-GR" b="0" dirty="0" smtClean="0">
                <a:solidFill>
                  <a:schemeClr val="bg1"/>
                </a:solidFill>
              </a:rPr>
              <a:t>σύνεσις</a:t>
            </a:r>
            <a:r>
              <a:rPr lang="en-US" dirty="0" smtClean="0">
                <a:solidFill>
                  <a:schemeClr val="bg1"/>
                </a:solidFill>
              </a:rPr>
              <a:t>, </a:t>
            </a:r>
            <a:r>
              <a:rPr lang="en-US" i="1" dirty="0" err="1" smtClean="0">
                <a:solidFill>
                  <a:schemeClr val="bg1"/>
                </a:solidFill>
              </a:rPr>
              <a:t>synesis</a:t>
            </a:r>
            <a:r>
              <a:rPr lang="en-US" dirty="0" smtClean="0">
                <a:solidFill>
                  <a:schemeClr val="bg1"/>
                </a:solidFill>
              </a:rPr>
              <a:t>,  the root for our word synthesis.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a:solidFill>
            <a:schemeClr val="tx2">
              <a:alpha val="46000"/>
            </a:schemeClr>
          </a:solidFill>
        </p:spPr>
        <p:txBody>
          <a:bodyPr>
            <a:normAutofit lnSpcReduction="10000"/>
          </a:bodyPr>
          <a:lstStyle/>
          <a:p>
            <a:r>
              <a:rPr lang="en-US" dirty="0" smtClean="0">
                <a:solidFill>
                  <a:schemeClr val="bg1"/>
                </a:solidFill>
              </a:rPr>
              <a:t>Paul’s prayer</a:t>
            </a:r>
          </a:p>
          <a:p>
            <a:pPr lvl="1"/>
            <a:r>
              <a:rPr lang="en-US" dirty="0" smtClean="0">
                <a:solidFill>
                  <a:schemeClr val="bg1"/>
                </a:solidFill>
              </a:rPr>
              <a:t>The final thing that he prays for is that we would have knowledge of the mystery of God.  What is that mystery?</a:t>
            </a:r>
          </a:p>
          <a:p>
            <a:pPr lvl="1"/>
            <a:r>
              <a:rPr lang="en-US" dirty="0" smtClean="0">
                <a:solidFill>
                  <a:schemeClr val="bg1"/>
                </a:solidFill>
              </a:rPr>
              <a:t>He answers it in the last part of the verse.</a:t>
            </a:r>
          </a:p>
          <a:p>
            <a:r>
              <a:rPr lang="en-US" dirty="0" smtClean="0">
                <a:solidFill>
                  <a:schemeClr val="bg1"/>
                </a:solidFill>
              </a:rPr>
              <a:t>Now the chapter gets into the meat.  I suspect we are going to have to do this in two sections.</a:t>
            </a:r>
          </a:p>
          <a:p>
            <a:pPr lvl="1"/>
            <a:r>
              <a:rPr lang="en-US" dirty="0" smtClean="0">
                <a:solidFill>
                  <a:schemeClr val="bg1"/>
                </a:solidFill>
              </a:rPr>
              <a:t>Verse six (a good verse to memorize) starts us off.  Walk in Christ.</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Colossians 2</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Notice that Paul is addressing mature Christians.</a:t>
            </a:r>
          </a:p>
          <a:p>
            <a:pPr lvl="1"/>
            <a:r>
              <a:rPr lang="en-US" dirty="0" smtClean="0">
                <a:solidFill>
                  <a:schemeClr val="bg1"/>
                </a:solidFill>
              </a:rPr>
              <a:t>They are rooted in Christ.</a:t>
            </a:r>
          </a:p>
          <a:p>
            <a:pPr lvl="1"/>
            <a:r>
              <a:rPr lang="en-US" dirty="0" smtClean="0">
                <a:solidFill>
                  <a:schemeClr val="bg1"/>
                </a:solidFill>
              </a:rPr>
              <a:t>They are established in the Faith</a:t>
            </a:r>
          </a:p>
          <a:p>
            <a:pPr lvl="1"/>
            <a:r>
              <a:rPr lang="en-US" dirty="0" smtClean="0">
                <a:solidFill>
                  <a:schemeClr val="bg1"/>
                </a:solidFill>
              </a:rPr>
              <a:t>They abound with the joy that comes from that Faith.</a:t>
            </a:r>
          </a:p>
          <a:p>
            <a:r>
              <a:rPr lang="en-US" dirty="0" smtClean="0">
                <a:solidFill>
                  <a:schemeClr val="bg1"/>
                </a:solidFill>
              </a:rPr>
              <a:t>Verse 8 and verse 4  give the same warning: do not let anyone cheat you from your faith.</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617</Template>
  <TotalTime>115</TotalTime>
  <Words>1074</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Diseño predeterminado</vt:lpstr>
      <vt:lpstr>Certificates of Sin</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  Colossians 2</vt:lpstr>
      <vt:lpstr>Colossians 2</vt:lpstr>
      <vt:lpstr>Colossians 2</vt:lpstr>
      <vt:lpstr>Colossians 2</vt:lpstr>
      <vt:lpstr>Colossians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Valued Acer Customer</cp:lastModifiedBy>
  <cp:revision>26</cp:revision>
  <dcterms:created xsi:type="dcterms:W3CDTF">2013-02-10T00:29:53Z</dcterms:created>
  <dcterms:modified xsi:type="dcterms:W3CDTF">2013-02-10T02:24:58Z</dcterms:modified>
</cp:coreProperties>
</file>